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95" r:id="rId3"/>
    <p:sldId id="453" r:id="rId4"/>
    <p:sldId id="490" r:id="rId5"/>
    <p:sldId id="401" r:id="rId6"/>
    <p:sldId id="396" r:id="rId7"/>
    <p:sldId id="496" r:id="rId8"/>
    <p:sldId id="405" r:id="rId9"/>
    <p:sldId id="414" r:id="rId10"/>
    <p:sldId id="419" r:id="rId11"/>
    <p:sldId id="420" r:id="rId12"/>
    <p:sldId id="421" r:id="rId13"/>
    <p:sldId id="422" r:id="rId14"/>
    <p:sldId id="423" r:id="rId15"/>
    <p:sldId id="431" r:id="rId16"/>
    <p:sldId id="432" r:id="rId17"/>
    <p:sldId id="433" r:id="rId18"/>
    <p:sldId id="449" r:id="rId19"/>
    <p:sldId id="454" r:id="rId20"/>
    <p:sldId id="491" r:id="rId21"/>
    <p:sldId id="455" r:id="rId22"/>
    <p:sldId id="459" r:id="rId23"/>
    <p:sldId id="258" r:id="rId24"/>
    <p:sldId id="263" r:id="rId25"/>
    <p:sldId id="261" r:id="rId26"/>
    <p:sldId id="498" r:id="rId27"/>
    <p:sldId id="492" r:id="rId28"/>
    <p:sldId id="493" r:id="rId29"/>
    <p:sldId id="494" r:id="rId30"/>
    <p:sldId id="497" r:id="rId31"/>
    <p:sldId id="457" r:id="rId32"/>
    <p:sldId id="456" r:id="rId33"/>
    <p:sldId id="495" r:id="rId34"/>
    <p:sldId id="482" r:id="rId35"/>
    <p:sldId id="383" r:id="rId36"/>
    <p:sldId id="499" r:id="rId37"/>
    <p:sldId id="500" r:id="rId38"/>
    <p:sldId id="501" r:id="rId39"/>
    <p:sldId id="466" r:id="rId40"/>
    <p:sldId id="458" r:id="rId41"/>
    <p:sldId id="461" r:id="rId42"/>
    <p:sldId id="467" r:id="rId43"/>
    <p:sldId id="468" r:id="rId44"/>
    <p:sldId id="472" r:id="rId45"/>
    <p:sldId id="462" r:id="rId46"/>
    <p:sldId id="463" r:id="rId47"/>
    <p:sldId id="382" r:id="rId48"/>
    <p:sldId id="469" r:id="rId49"/>
    <p:sldId id="471" r:id="rId50"/>
    <p:sldId id="465" r:id="rId51"/>
    <p:sldId id="362" r:id="rId52"/>
    <p:sldId id="427" r:id="rId53"/>
    <p:sldId id="429" r:id="rId54"/>
    <p:sldId id="430" r:id="rId55"/>
    <p:sldId id="475" r:id="rId56"/>
    <p:sldId id="476" r:id="rId57"/>
    <p:sldId id="477" r:id="rId58"/>
    <p:sldId id="478" r:id="rId59"/>
    <p:sldId id="481" r:id="rId60"/>
    <p:sldId id="479" r:id="rId61"/>
    <p:sldId id="483" r:id="rId62"/>
    <p:sldId id="484" r:id="rId63"/>
    <p:sldId id="485" r:id="rId64"/>
    <p:sldId id="488" r:id="rId65"/>
    <p:sldId id="486" r:id="rId66"/>
    <p:sldId id="487" r:id="rId67"/>
    <p:sldId id="489" r:id="rId68"/>
    <p:sldId id="41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nter, Elizabeth" initials="H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6802" autoAdjust="0"/>
  </p:normalViewPr>
  <p:slideViewPr>
    <p:cSldViewPr snapToGrid="0">
      <p:cViewPr varScale="1">
        <p:scale>
          <a:sx n="77" d="100"/>
          <a:sy n="77" d="100"/>
        </p:scale>
        <p:origin x="168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3E2-FBBC-4C61-A5C0-7062D0A259CE}"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B4AE8-1075-48E4-9F0E-14AAFCA87C11}" type="slidenum">
              <a:rPr lang="en-US" smtClean="0"/>
              <a:t>‹#›</a:t>
            </a:fld>
            <a:endParaRPr lang="en-US"/>
          </a:p>
        </p:txBody>
      </p:sp>
    </p:spTree>
    <p:extLst>
      <p:ext uri="{BB962C8B-B14F-4D97-AF65-F5344CB8AC3E}">
        <p14:creationId xmlns:p14="http://schemas.microsoft.com/office/powerpoint/2010/main" val="355071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1</a:t>
            </a:fld>
            <a:endParaRPr lang="en-US"/>
          </a:p>
        </p:txBody>
      </p:sp>
    </p:spTree>
    <p:extLst>
      <p:ext uri="{BB962C8B-B14F-4D97-AF65-F5344CB8AC3E}">
        <p14:creationId xmlns:p14="http://schemas.microsoft.com/office/powerpoint/2010/main" val="259252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figure that convinced USFWS that the harvest of female HSC is not going to harm HSC or REKN population</a:t>
            </a:r>
          </a:p>
        </p:txBody>
      </p:sp>
      <p:sp>
        <p:nvSpPr>
          <p:cNvPr id="4" name="Slide Number Placeholder 3"/>
          <p:cNvSpPr>
            <a:spLocks noGrp="1"/>
          </p:cNvSpPr>
          <p:nvPr>
            <p:ph type="sldNum" sz="quarter" idx="5"/>
          </p:nvPr>
        </p:nvSpPr>
        <p:spPr/>
        <p:txBody>
          <a:bodyPr/>
          <a:lstStyle/>
          <a:p>
            <a:fld id="{047B4AE8-1075-48E4-9F0E-14AAFCA87C11}" type="slidenum">
              <a:rPr lang="en-US" smtClean="0"/>
              <a:t>16</a:t>
            </a:fld>
            <a:endParaRPr lang="en-US"/>
          </a:p>
        </p:txBody>
      </p:sp>
    </p:spTree>
    <p:extLst>
      <p:ext uri="{BB962C8B-B14F-4D97-AF65-F5344CB8AC3E}">
        <p14:creationId xmlns:p14="http://schemas.microsoft.com/office/powerpoint/2010/main" val="200508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a:t>
            </a:r>
            <a:r>
              <a:rPr lang="en-US" sz="1200" b="0" i="0" kern="1200" baseline="0" dirty="0">
                <a:solidFill>
                  <a:schemeClr val="tx1"/>
                </a:solidFill>
                <a:effectLst/>
                <a:latin typeface="+mn-lt"/>
                <a:ea typeface="+mn-ea"/>
                <a:cs typeface="+mn-cs"/>
              </a:rPr>
              <a:t> is the p</a:t>
            </a:r>
            <a:r>
              <a:rPr lang="en-US" sz="1200" b="0" i="0" kern="1200" dirty="0">
                <a:solidFill>
                  <a:schemeClr val="tx1"/>
                </a:solidFill>
                <a:effectLst/>
                <a:latin typeface="+mn-lt"/>
                <a:ea typeface="+mn-ea"/>
                <a:cs typeface="+mn-cs"/>
              </a:rPr>
              <a:t>er-capita population growth 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power of population is indefinitely greater than the power in the earth to produce subsistence for man</a:t>
            </a:r>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24</a:t>
            </a:fld>
            <a:endParaRPr lang="en-US"/>
          </a:p>
        </p:txBody>
      </p:sp>
    </p:spTree>
    <p:extLst>
      <p:ext uri="{BB962C8B-B14F-4D97-AF65-F5344CB8AC3E}">
        <p14:creationId xmlns:p14="http://schemas.microsoft.com/office/powerpoint/2010/main" val="284373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B4AE8-1075-48E4-9F0E-14AAFCA87C11}" type="slidenum">
              <a:rPr lang="en-US" smtClean="0"/>
              <a:t>35</a:t>
            </a:fld>
            <a:endParaRPr lang="en-US"/>
          </a:p>
        </p:txBody>
      </p:sp>
    </p:spTree>
    <p:extLst>
      <p:ext uri="{BB962C8B-B14F-4D97-AF65-F5344CB8AC3E}">
        <p14:creationId xmlns:p14="http://schemas.microsoft.com/office/powerpoint/2010/main" val="24256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433388" y="695325"/>
            <a:ext cx="6146800" cy="3457575"/>
          </a:xfrm>
          <a:prstGeom prst="rect">
            <a:avLst/>
          </a:prstGeom>
          <a:noFill/>
          <a:ln w="12700">
            <a:solidFill>
              <a:srgbClr val="000000"/>
            </a:solidFill>
            <a:miter lim="800000"/>
            <a:headEnd/>
            <a:tailEnd/>
          </a:ln>
        </p:spPr>
      </p:sp>
      <p:sp>
        <p:nvSpPr>
          <p:cNvPr id="41987"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endParaRPr lang="en-US" dirty="0"/>
          </a:p>
        </p:txBody>
      </p:sp>
    </p:spTree>
    <p:extLst>
      <p:ext uri="{BB962C8B-B14F-4D97-AF65-F5344CB8AC3E}">
        <p14:creationId xmlns:p14="http://schemas.microsoft.com/office/powerpoint/2010/main" val="403544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33 original</a:t>
            </a:r>
            <a:r>
              <a:rPr lang="en-US" baseline="0" dirty="0"/>
              <a:t> report</a:t>
            </a:r>
            <a:endParaRPr lang="en-US" dirty="0"/>
          </a:p>
        </p:txBody>
      </p:sp>
      <p:sp>
        <p:nvSpPr>
          <p:cNvPr id="4" name="Slide Number Placeholder 3"/>
          <p:cNvSpPr>
            <a:spLocks noGrp="1"/>
          </p:cNvSpPr>
          <p:nvPr>
            <p:ph type="sldNum" sz="quarter" idx="10"/>
          </p:nvPr>
        </p:nvSpPr>
        <p:spPr/>
        <p:txBody>
          <a:bodyPr/>
          <a:lstStyle/>
          <a:p>
            <a:fld id="{6767926E-CFCC-47DA-B313-8B84928C78B8}" type="slidenum">
              <a:rPr lang="en-US" smtClean="0"/>
              <a:t>49</a:t>
            </a:fld>
            <a:endParaRPr lang="en-US"/>
          </a:p>
        </p:txBody>
      </p:sp>
    </p:spTree>
    <p:extLst>
      <p:ext uri="{BB962C8B-B14F-4D97-AF65-F5344CB8AC3E}">
        <p14:creationId xmlns:p14="http://schemas.microsoft.com/office/powerpoint/2010/main" val="80537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5164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35472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26787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383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C285D-C318-479F-93A6-892FDA74F1A2}"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3817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0C285D-C318-479F-93A6-892FDA74F1A2}"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79752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0C285D-C318-479F-93A6-892FDA74F1A2}"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5629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0C285D-C318-479F-93A6-892FDA74F1A2}"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0559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C285D-C318-479F-93A6-892FDA74F1A2}"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74800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390922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64980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C285D-C318-479F-93A6-892FDA74F1A2}" type="datetimeFigureOut">
              <a:rPr lang="en-US" smtClean="0"/>
              <a:t>4/4/2023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D3FA9-C94F-42D5-84FD-9FE359815F80}" type="slidenum">
              <a:rPr lang="en-US" smtClean="0"/>
              <a:t>‹#›</a:t>
            </a:fld>
            <a:endParaRPr lang="en-US"/>
          </a:p>
        </p:txBody>
      </p:sp>
    </p:spTree>
    <p:extLst>
      <p:ext uri="{BB962C8B-B14F-4D97-AF65-F5344CB8AC3E}">
        <p14:creationId xmlns:p14="http://schemas.microsoft.com/office/powerpoint/2010/main" val="1491487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asmfc.org/species/horseshoe-cr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hyperlink" Target="https://insightmaker.com/insight/hoWpE5JlD9x5AaPHujVg4/Red-Knot-Matrix-Model"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nsightmaker.com/insight/gim35Z9XDbmFy7gcQy2JD/Horseshoe-crab-mode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74237" y="914400"/>
            <a:ext cx="3657600" cy="2887579"/>
          </a:xfrm>
        </p:spPr>
        <p:txBody>
          <a:bodyPr>
            <a:normAutofit fontScale="90000"/>
          </a:bodyPr>
          <a:lstStyle/>
          <a:p>
            <a:r>
              <a:rPr lang="en-US" sz="4800" dirty="0">
                <a:solidFill>
                  <a:schemeClr val="bg1"/>
                </a:solidFill>
              </a:rPr>
              <a:t>Case study: Red Knots and Horseshoe Crabs</a:t>
            </a:r>
          </a:p>
        </p:txBody>
      </p:sp>
      <p:sp>
        <p:nvSpPr>
          <p:cNvPr id="3" name="Subtitle 2"/>
          <p:cNvSpPr>
            <a:spLocks noGrp="1"/>
          </p:cNvSpPr>
          <p:nvPr>
            <p:ph type="subTitle" idx="1"/>
          </p:nvPr>
        </p:nvSpPr>
        <p:spPr>
          <a:xfrm>
            <a:off x="674237" y="4170501"/>
            <a:ext cx="3657600" cy="1525597"/>
          </a:xfrm>
        </p:spPr>
        <p:txBody>
          <a:bodyPr>
            <a:normAutofit/>
          </a:bodyPr>
          <a:lstStyle/>
          <a:p>
            <a:r>
              <a:rPr lang="en-US" sz="2000" dirty="0">
                <a:solidFill>
                  <a:schemeClr val="accent1"/>
                </a:solidFill>
              </a:rPr>
              <a:t>NRES 421: Conservation Biology</a:t>
            </a:r>
          </a:p>
          <a:p>
            <a:r>
              <a:rPr lang="en-US" sz="2000" dirty="0">
                <a:solidFill>
                  <a:schemeClr val="accent1"/>
                </a:solidFill>
              </a:rPr>
              <a:t>Kevin Shoemaker – NRES </a:t>
            </a:r>
          </a:p>
        </p:txBody>
      </p:sp>
      <p:pic>
        <p:nvPicPr>
          <p:cNvPr id="45058" name="Picture 2" descr="Red Knot ♂ (Tringa Canutus) | Free Photo Illustration - rawpix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7079" y="1265479"/>
            <a:ext cx="2855704" cy="3933477"/>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FMIB 52709 Under surface of horseshoe-crab, Limulus polyphemus - - PICRYL  Public Domain 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021" y="782371"/>
            <a:ext cx="2702487" cy="489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0101" y="2178558"/>
            <a:ext cx="10629899" cy="38602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579974" y="106865"/>
            <a:ext cx="6962140"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10" dirty="0">
                <a:solidFill>
                  <a:srgbClr val="FFFFFF"/>
                </a:solidFill>
              </a:rPr>
              <a:t>Survival </a:t>
            </a:r>
            <a:r>
              <a:rPr sz="3200" spc="-5" dirty="0">
                <a:solidFill>
                  <a:srgbClr val="FFFFFF"/>
                </a:solidFill>
              </a:rPr>
              <a:t>and</a:t>
            </a:r>
            <a:r>
              <a:rPr sz="3200" spc="55" dirty="0">
                <a:solidFill>
                  <a:srgbClr val="FFFFFF"/>
                </a:solidFill>
              </a:rPr>
              <a:t> </a:t>
            </a:r>
            <a:r>
              <a:rPr sz="3200" spc="-15" dirty="0">
                <a:solidFill>
                  <a:srgbClr val="FFFFFF"/>
                </a:solidFill>
              </a:rPr>
              <a:t>Recruitment</a:t>
            </a:r>
            <a:endParaRPr sz="3200"/>
          </a:p>
        </p:txBody>
      </p:sp>
      <p:sp>
        <p:nvSpPr>
          <p:cNvPr id="4" name="object 8"/>
          <p:cNvSpPr txBox="1">
            <a:spLocks/>
          </p:cNvSpPr>
          <p:nvPr/>
        </p:nvSpPr>
        <p:spPr>
          <a:xfrm>
            <a:off x="2267231" y="523028"/>
            <a:ext cx="7538084" cy="1058623"/>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US" sz="3600" b="1" spc="-20" dirty="0"/>
              <a:t>Red </a:t>
            </a:r>
            <a:r>
              <a:rPr lang="en-US" sz="3600" b="1" spc="-15" dirty="0"/>
              <a:t>Knot Population Model:</a:t>
            </a:r>
            <a:br>
              <a:rPr lang="en-US" sz="3600" b="1" spc="-15" dirty="0"/>
            </a:br>
            <a:r>
              <a:rPr lang="en-US" sz="3200" b="1" spc="-5" dirty="0"/>
              <a:t>IPM Results</a:t>
            </a:r>
            <a:endParaRPr lang="en-US" sz="3200" b="1" dirty="0"/>
          </a:p>
        </p:txBody>
      </p:sp>
    </p:spTree>
    <p:extLst>
      <p:ext uri="{BB962C8B-B14F-4D97-AF65-F5344CB8AC3E}">
        <p14:creationId xmlns:p14="http://schemas.microsoft.com/office/powerpoint/2010/main" val="245093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141" y="106865"/>
            <a:ext cx="5525135"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20" dirty="0">
                <a:solidFill>
                  <a:srgbClr val="FFFFFF"/>
                </a:solidFill>
              </a:rPr>
              <a:t>Covariate</a:t>
            </a:r>
            <a:r>
              <a:rPr sz="3200" spc="15" dirty="0">
                <a:solidFill>
                  <a:srgbClr val="FFFFFF"/>
                </a:solidFill>
              </a:rPr>
              <a:t> </a:t>
            </a:r>
            <a:r>
              <a:rPr sz="3200" spc="-25" dirty="0">
                <a:solidFill>
                  <a:srgbClr val="FFFFFF"/>
                </a:solidFill>
              </a:rPr>
              <a:t>Effects</a:t>
            </a:r>
            <a:endParaRPr sz="3200"/>
          </a:p>
        </p:txBody>
      </p:sp>
      <p:sp>
        <p:nvSpPr>
          <p:cNvPr id="3" name="object 3"/>
          <p:cNvSpPr/>
          <p:nvPr/>
        </p:nvSpPr>
        <p:spPr>
          <a:xfrm>
            <a:off x="2298955" y="1025653"/>
            <a:ext cx="7315961" cy="5486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405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548398" y="582933"/>
            <a:ext cx="6791926"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 </a:t>
            </a:r>
            <a:r>
              <a:rPr sz="3600" b="1" spc="-5" dirty="0"/>
              <a:t>IPM – </a:t>
            </a:r>
            <a:r>
              <a:rPr sz="3600" b="1" spc="-20" dirty="0"/>
              <a:t>Covariate</a:t>
            </a:r>
            <a:r>
              <a:rPr sz="3600" b="1" spc="15" dirty="0"/>
              <a:t> </a:t>
            </a:r>
            <a:r>
              <a:rPr sz="3600" b="1" spc="-25" dirty="0"/>
              <a:t>Effects</a:t>
            </a:r>
            <a:endParaRPr sz="3600" b="1" dirty="0"/>
          </a:p>
        </p:txBody>
      </p:sp>
      <p:sp>
        <p:nvSpPr>
          <p:cNvPr id="6" name="object 6"/>
          <p:cNvSpPr/>
          <p:nvPr/>
        </p:nvSpPr>
        <p:spPr>
          <a:xfrm>
            <a:off x="571500" y="2000251"/>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9" name="object 6"/>
          <p:cNvSpPr/>
          <p:nvPr/>
        </p:nvSpPr>
        <p:spPr>
          <a:xfrm>
            <a:off x="6276815" y="2000250"/>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98255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71750" y="260516"/>
            <a:ext cx="7048500" cy="1120178"/>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Population </a:t>
            </a:r>
            <a:r>
              <a:rPr lang="en-US" sz="3600" b="1" spc="-10" dirty="0"/>
              <a:t>Projection</a:t>
            </a:r>
            <a:r>
              <a:rPr sz="3600" b="1" spc="-10" dirty="0"/>
              <a:t> Models</a:t>
            </a:r>
            <a:r>
              <a:rPr lang="en-US" sz="3600" b="1" spc="-10" dirty="0"/>
              <a:t> (simulations)</a:t>
            </a:r>
            <a:endParaRPr sz="3600" b="1" dirty="0"/>
          </a:p>
        </p:txBody>
      </p:sp>
      <p:sp>
        <p:nvSpPr>
          <p:cNvPr id="9" name="object 9"/>
          <p:cNvSpPr txBox="1"/>
          <p:nvPr/>
        </p:nvSpPr>
        <p:spPr>
          <a:xfrm>
            <a:off x="1047750" y="1470992"/>
            <a:ext cx="10096500" cy="4875694"/>
          </a:xfrm>
          <a:prstGeom prst="rect">
            <a:avLst/>
          </a:prstGeom>
        </p:spPr>
        <p:txBody>
          <a:bodyPr vert="horz" wrap="square" lIns="0" tIns="12700" rIns="0" bIns="0" rtlCol="0">
            <a:spAutoFit/>
          </a:bodyPr>
          <a:lstStyle/>
          <a:p>
            <a:pPr marL="12700">
              <a:spcBef>
                <a:spcPts val="100"/>
              </a:spcBef>
              <a:tabLst>
                <a:tab pos="469265" algn="l"/>
                <a:tab pos="469900" algn="l"/>
              </a:tabLst>
            </a:pPr>
            <a:r>
              <a:rPr sz="2800" b="1" spc="-10" dirty="0">
                <a:latin typeface="Calibri"/>
                <a:cs typeface="Calibri"/>
              </a:rPr>
              <a:t>Horseshoe</a:t>
            </a:r>
            <a:r>
              <a:rPr sz="2800" b="1" spc="-5" dirty="0">
                <a:latin typeface="Calibri"/>
                <a:cs typeface="Calibri"/>
              </a:rPr>
              <a:t> </a:t>
            </a:r>
            <a:r>
              <a:rPr sz="2800" b="1" spc="-15" dirty="0">
                <a:latin typeface="Calibri"/>
                <a:cs typeface="Calibri"/>
              </a:rPr>
              <a:t>Crabs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B</a:t>
            </a:r>
            <a:r>
              <a:rPr sz="2800" spc="-5" dirty="0">
                <a:latin typeface="Calibri"/>
                <a:cs typeface="Calibri"/>
              </a:rPr>
              <a:t>ased </a:t>
            </a:r>
            <a:r>
              <a:rPr lang="en-US" sz="2800" spc="-5" dirty="0">
                <a:latin typeface="Calibri"/>
                <a:cs typeface="Calibri"/>
              </a:rPr>
              <a:t>loosely </a:t>
            </a:r>
            <a:r>
              <a:rPr sz="2800" spc="-5" dirty="0">
                <a:latin typeface="Calibri"/>
                <a:cs typeface="Calibri"/>
              </a:rPr>
              <a:t>on</a:t>
            </a:r>
            <a:r>
              <a:rPr sz="2800" spc="5" dirty="0">
                <a:latin typeface="Calibri"/>
                <a:cs typeface="Calibri"/>
              </a:rPr>
              <a:t> </a:t>
            </a:r>
            <a:r>
              <a:rPr sz="2800" spc="-5" dirty="0">
                <a:latin typeface="Calibri"/>
                <a:cs typeface="Calibri"/>
              </a:rPr>
              <a:t>CMS</a:t>
            </a:r>
            <a:r>
              <a:rPr lang="en-US" sz="2800" spc="-5" dirty="0">
                <a:latin typeface="Calibri"/>
                <a:cs typeface="Calibri"/>
              </a:rPr>
              <a:t>A results</a:t>
            </a:r>
          </a:p>
          <a:p>
            <a:pPr marL="1384300" lvl="2" indent="-457834">
              <a:buFont typeface="Arial"/>
              <a:buChar char="•"/>
              <a:tabLst>
                <a:tab pos="926465" algn="l"/>
                <a:tab pos="927100" algn="l"/>
              </a:tabLst>
            </a:pPr>
            <a:r>
              <a:rPr lang="en-US" sz="2800" spc="-10" dirty="0">
                <a:latin typeface="Calibri"/>
                <a:cs typeface="Calibri"/>
              </a:rPr>
              <a:t>Annual r</a:t>
            </a:r>
            <a:r>
              <a:rPr sz="2800" spc="-10" dirty="0">
                <a:latin typeface="Calibri"/>
                <a:cs typeface="Calibri"/>
              </a:rPr>
              <a:t>ecruitment </a:t>
            </a:r>
            <a:r>
              <a:rPr lang="en-US" sz="2800" spc="-10" dirty="0">
                <a:latin typeface="Calibri"/>
                <a:cs typeface="Calibri"/>
              </a:rPr>
              <a:t>process derived from CMSA results</a:t>
            </a:r>
          </a:p>
          <a:p>
            <a:pPr marL="1841500" lvl="3" indent="-457834">
              <a:buFont typeface="Arial"/>
              <a:buChar char="•"/>
              <a:tabLst>
                <a:tab pos="926465" algn="l"/>
                <a:tab pos="927100" algn="l"/>
              </a:tabLst>
            </a:pPr>
            <a:r>
              <a:rPr lang="en-US" sz="2400" spc="-10" dirty="0">
                <a:latin typeface="Calibri"/>
                <a:cs typeface="Calibri"/>
              </a:rPr>
              <a:t>Fit a distribution to the CMSA results (bivariate lognormal)</a:t>
            </a:r>
          </a:p>
          <a:p>
            <a:pPr marL="1384300" marR="32384" lvl="2" indent="-457200">
              <a:buFont typeface="Arial"/>
              <a:buChar char="•"/>
              <a:tabLst>
                <a:tab pos="926465" algn="l"/>
                <a:tab pos="927100" algn="l"/>
              </a:tabLst>
            </a:pPr>
            <a:r>
              <a:rPr lang="en-US" sz="2800" spc="-10" dirty="0">
                <a:latin typeface="Calibri"/>
                <a:cs typeface="Calibri"/>
              </a:rPr>
              <a:t>D</a:t>
            </a:r>
            <a:r>
              <a:rPr sz="2800" spc="-10" dirty="0">
                <a:latin typeface="Calibri"/>
                <a:cs typeface="Calibri"/>
              </a:rPr>
              <a:t>ecrease</a:t>
            </a:r>
            <a:r>
              <a:rPr lang="en-US" sz="2800" spc="-10" dirty="0">
                <a:latin typeface="Calibri"/>
                <a:cs typeface="Calibri"/>
              </a:rPr>
              <a:t>d recruitment</a:t>
            </a:r>
            <a:r>
              <a:rPr sz="2800" spc="-10" dirty="0">
                <a:latin typeface="Calibri"/>
                <a:cs typeface="Calibri"/>
              </a:rPr>
              <a:t> </a:t>
            </a:r>
            <a:r>
              <a:rPr sz="2800" spc="-5" dirty="0">
                <a:latin typeface="Calibri"/>
                <a:cs typeface="Calibri"/>
              </a:rPr>
              <a:t>when </a:t>
            </a:r>
            <a:r>
              <a:rPr sz="2800" spc="-20" dirty="0">
                <a:latin typeface="Calibri"/>
                <a:cs typeface="Calibri"/>
              </a:rPr>
              <a:t>total </a:t>
            </a:r>
            <a:r>
              <a:rPr sz="2800" spc="-15" dirty="0">
                <a:latin typeface="Calibri"/>
                <a:cs typeface="Calibri"/>
              </a:rPr>
              <a:t>females </a:t>
            </a:r>
            <a:r>
              <a:rPr sz="2800" dirty="0">
                <a:latin typeface="Calibri"/>
                <a:cs typeface="Calibri"/>
              </a:rPr>
              <a:t>&lt;3.75  million</a:t>
            </a:r>
            <a:r>
              <a:rPr lang="en-US" sz="2800" dirty="0">
                <a:latin typeface="Calibri"/>
                <a:cs typeface="Calibri"/>
              </a:rPr>
              <a:t> or sex ratio becomes female biased</a:t>
            </a:r>
            <a:endParaRPr sz="2800" dirty="0">
              <a:latin typeface="Calibri"/>
              <a:cs typeface="Calibri"/>
            </a:endParaRPr>
          </a:p>
          <a:p>
            <a:pPr lvl="1">
              <a:spcBef>
                <a:spcPts val="5"/>
              </a:spcBef>
              <a:buFont typeface="Arial"/>
              <a:buChar char="•"/>
            </a:pPr>
            <a:endParaRPr sz="2000" dirty="0">
              <a:latin typeface="Calibri"/>
              <a:cs typeface="Calibri"/>
            </a:endParaRPr>
          </a:p>
          <a:p>
            <a:pPr marL="12700">
              <a:tabLst>
                <a:tab pos="469265" algn="l"/>
                <a:tab pos="469900" algn="l"/>
              </a:tabLst>
            </a:pPr>
            <a:r>
              <a:rPr sz="2800" b="1" spc="-20" dirty="0">
                <a:latin typeface="Calibri"/>
                <a:cs typeface="Calibri"/>
              </a:rPr>
              <a:t>Red</a:t>
            </a:r>
            <a:r>
              <a:rPr sz="2800" b="1" spc="-5" dirty="0">
                <a:latin typeface="Calibri"/>
                <a:cs typeface="Calibri"/>
              </a:rPr>
              <a:t> </a:t>
            </a:r>
            <a:r>
              <a:rPr sz="2800" b="1" spc="-15" dirty="0">
                <a:latin typeface="Calibri"/>
                <a:cs typeface="Calibri"/>
              </a:rPr>
              <a:t>Knots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Simulation model b</a:t>
            </a:r>
            <a:r>
              <a:rPr sz="2800" spc="-5" dirty="0">
                <a:latin typeface="Calibri"/>
                <a:cs typeface="Calibri"/>
              </a:rPr>
              <a:t>ased </a:t>
            </a:r>
            <a:r>
              <a:rPr lang="en-US" sz="2800" spc="-5" dirty="0">
                <a:latin typeface="Calibri"/>
                <a:cs typeface="Calibri"/>
              </a:rPr>
              <a:t>directly </a:t>
            </a:r>
            <a:r>
              <a:rPr sz="2800" spc="-5" dirty="0">
                <a:latin typeface="Calibri"/>
                <a:cs typeface="Calibri"/>
              </a:rPr>
              <a:t>on the IPM</a:t>
            </a:r>
            <a:endParaRPr sz="2800" dirty="0">
              <a:latin typeface="Calibri"/>
              <a:cs typeface="Calibri"/>
            </a:endParaRPr>
          </a:p>
          <a:p>
            <a:pPr lvl="1">
              <a:lnSpc>
                <a:spcPct val="100000"/>
              </a:lnSpc>
              <a:buFont typeface="Arial"/>
              <a:buChar char="•"/>
            </a:pPr>
            <a:endParaRPr sz="2000" dirty="0">
              <a:latin typeface="Calibri"/>
              <a:cs typeface="Calibri"/>
            </a:endParaRPr>
          </a:p>
          <a:p>
            <a:pPr marL="12065" marR="5080">
              <a:tabLst>
                <a:tab pos="469265" algn="l"/>
                <a:tab pos="469900" algn="l"/>
              </a:tabLst>
            </a:pPr>
            <a:r>
              <a:rPr sz="2800" spc="-5" dirty="0">
                <a:latin typeface="Calibri"/>
                <a:cs typeface="Calibri"/>
              </a:rPr>
              <a:t>Models </a:t>
            </a:r>
            <a:r>
              <a:rPr sz="2800" spc="-20" dirty="0">
                <a:latin typeface="Calibri"/>
                <a:cs typeface="Calibri"/>
              </a:rPr>
              <a:t>were </a:t>
            </a:r>
            <a:r>
              <a:rPr sz="2800" spc="-5" dirty="0">
                <a:latin typeface="Calibri"/>
                <a:cs typeface="Calibri"/>
              </a:rPr>
              <a:t>then </a:t>
            </a:r>
            <a:r>
              <a:rPr sz="2800" spc="-20" dirty="0">
                <a:latin typeface="Calibri"/>
                <a:cs typeface="Calibri"/>
              </a:rPr>
              <a:t>linked </a:t>
            </a:r>
            <a:r>
              <a:rPr sz="2800" spc="-5" dirty="0">
                <a:latin typeface="Calibri"/>
                <a:cs typeface="Calibri"/>
              </a:rPr>
              <a:t>and </a:t>
            </a:r>
            <a:r>
              <a:rPr sz="2800" spc="-10" dirty="0">
                <a:latin typeface="Calibri"/>
                <a:cs typeface="Calibri"/>
              </a:rPr>
              <a:t>simulated </a:t>
            </a:r>
            <a:r>
              <a:rPr sz="2800" spc="-15" dirty="0">
                <a:latin typeface="Calibri"/>
                <a:cs typeface="Calibri"/>
              </a:rPr>
              <a:t>together </a:t>
            </a:r>
            <a:r>
              <a:rPr sz="2800" spc="-25" dirty="0">
                <a:latin typeface="Calibri"/>
                <a:cs typeface="Calibri"/>
              </a:rPr>
              <a:t>for </a:t>
            </a:r>
            <a:r>
              <a:rPr sz="2800" spc="-5" dirty="0">
                <a:latin typeface="Calibri"/>
                <a:cs typeface="Calibri"/>
              </a:rPr>
              <a:t>the </a:t>
            </a:r>
            <a:r>
              <a:rPr sz="2800" spc="-10" dirty="0">
                <a:latin typeface="Calibri"/>
                <a:cs typeface="Calibri"/>
              </a:rPr>
              <a:t>optimization </a:t>
            </a:r>
            <a:r>
              <a:rPr sz="2800" spc="-5" dirty="0">
                <a:latin typeface="Calibri"/>
                <a:cs typeface="Calibri"/>
              </a:rPr>
              <a:t>of </a:t>
            </a:r>
            <a:r>
              <a:rPr sz="2800" spc="-10" dirty="0">
                <a:latin typeface="Calibri"/>
                <a:cs typeface="Calibri"/>
              </a:rPr>
              <a:t>harvest </a:t>
            </a:r>
            <a:r>
              <a:rPr sz="2800" spc="-5" dirty="0">
                <a:latin typeface="Calibri"/>
                <a:cs typeface="Calibri"/>
              </a:rPr>
              <a:t>policy functions in </a:t>
            </a:r>
            <a:r>
              <a:rPr sz="2800" spc="-20" dirty="0">
                <a:latin typeface="Calibri"/>
                <a:cs typeface="Calibri"/>
              </a:rPr>
              <a:t>Approximate </a:t>
            </a:r>
            <a:r>
              <a:rPr sz="2800" spc="-5" dirty="0">
                <a:latin typeface="Calibri"/>
                <a:cs typeface="Calibri"/>
              </a:rPr>
              <a:t>Dynamic </a:t>
            </a:r>
            <a:r>
              <a:rPr sz="2800" spc="-15" dirty="0">
                <a:latin typeface="Calibri"/>
                <a:cs typeface="Calibri"/>
              </a:rPr>
              <a:t>Programing</a:t>
            </a:r>
            <a:r>
              <a:rPr sz="2800" spc="10" dirty="0">
                <a:latin typeface="Calibri"/>
                <a:cs typeface="Calibri"/>
              </a:rPr>
              <a:t> </a:t>
            </a:r>
            <a:r>
              <a:rPr sz="2800" spc="-5" dirty="0">
                <a:latin typeface="Calibri"/>
                <a:cs typeface="Calibri"/>
              </a:rPr>
              <a:t>(ADP)</a:t>
            </a:r>
            <a:endParaRPr sz="2800" dirty="0">
              <a:latin typeface="Calibri"/>
              <a:cs typeface="Calibri"/>
            </a:endParaRPr>
          </a:p>
        </p:txBody>
      </p:sp>
    </p:spTree>
    <p:extLst>
      <p:ext uri="{BB962C8B-B14F-4D97-AF65-F5344CB8AC3E}">
        <p14:creationId xmlns:p14="http://schemas.microsoft.com/office/powerpoint/2010/main" val="320323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32027" y="531343"/>
            <a:ext cx="7092264" cy="566181"/>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30" dirty="0"/>
              <a:t>‘</a:t>
            </a:r>
            <a:r>
              <a:rPr sz="3600" b="1" spc="-30" dirty="0"/>
              <a:t>Reward</a:t>
            </a:r>
            <a:r>
              <a:rPr lang="en-US" sz="3600" b="1" spc="-30" dirty="0"/>
              <a:t>'</a:t>
            </a:r>
            <a:r>
              <a:rPr sz="3600" b="1" spc="-35" dirty="0"/>
              <a:t> </a:t>
            </a:r>
            <a:r>
              <a:rPr sz="3600" b="1" spc="-5" dirty="0"/>
              <a:t>Function</a:t>
            </a:r>
            <a:r>
              <a:rPr lang="en-US" sz="3600" b="1" spc="-5" dirty="0"/>
              <a:t> for optimization</a:t>
            </a:r>
            <a:endParaRPr sz="3600" b="1" dirty="0"/>
          </a:p>
        </p:txBody>
      </p:sp>
      <p:sp>
        <p:nvSpPr>
          <p:cNvPr id="9" name="object 9"/>
          <p:cNvSpPr txBox="1"/>
          <p:nvPr/>
        </p:nvSpPr>
        <p:spPr>
          <a:xfrm>
            <a:off x="495300" y="1761986"/>
            <a:ext cx="11468100" cy="4467890"/>
          </a:xfrm>
          <a:prstGeom prst="rect">
            <a:avLst/>
          </a:prstGeom>
        </p:spPr>
        <p:txBody>
          <a:bodyPr vert="horz" wrap="square" lIns="0" tIns="12700" rIns="0" bIns="0" rtlCol="0">
            <a:spAutoFit/>
          </a:bodyPr>
          <a:lstStyle/>
          <a:p>
            <a:pPr marL="101600">
              <a:lnSpc>
                <a:spcPts val="2010"/>
              </a:lnSpc>
              <a:spcBef>
                <a:spcPts val="100"/>
              </a:spcBef>
            </a:pPr>
            <a:r>
              <a:rPr sz="3200" spc="-5" dirty="0">
                <a:latin typeface="Calibri"/>
                <a:cs typeface="Calibri"/>
              </a:rPr>
              <a:t>Annual </a:t>
            </a:r>
            <a:r>
              <a:rPr sz="3200" spc="-20" dirty="0">
                <a:latin typeface="Calibri"/>
                <a:cs typeface="Calibri"/>
              </a:rPr>
              <a:t>reward:</a:t>
            </a:r>
            <a:r>
              <a:rPr lang="en-US" sz="3200" spc="-20" dirty="0">
                <a:latin typeface="Calibri"/>
                <a:cs typeface="Calibri"/>
              </a:rPr>
              <a:t>  </a:t>
            </a:r>
            <a:endParaRPr sz="2000" dirty="0">
              <a:latin typeface="Cambria Math"/>
              <a:cs typeface="Cambria Math"/>
            </a:endParaRPr>
          </a:p>
          <a:p>
            <a:pPr marL="387350" marR="68580" indent="-285750">
              <a:buFont typeface="Arial"/>
              <a:buChar char="•"/>
              <a:tabLst>
                <a:tab pos="386715" algn="l"/>
                <a:tab pos="387350" algn="l"/>
              </a:tabLst>
            </a:pPr>
            <a:endParaRPr lang="en-US" sz="2800" b="1" spc="-5" dirty="0">
              <a:latin typeface="Calibri"/>
              <a:cs typeface="Calibri"/>
            </a:endParaRPr>
          </a:p>
          <a:p>
            <a:pPr marL="387350" marR="68580" indent="-285750">
              <a:buFont typeface="Arial"/>
              <a:buChar char="•"/>
              <a:tabLst>
                <a:tab pos="386715" algn="l"/>
                <a:tab pos="387350" algn="l"/>
              </a:tabLst>
            </a:pPr>
            <a:r>
              <a:rPr sz="2800" b="1" spc="-5" dirty="0">
                <a:latin typeface="Calibri"/>
                <a:cs typeface="Calibri"/>
              </a:rPr>
              <a:t>Multiple </a:t>
            </a:r>
            <a:r>
              <a:rPr sz="2800" b="1" spc="-10" dirty="0">
                <a:latin typeface="Calibri"/>
                <a:cs typeface="Calibri"/>
              </a:rPr>
              <a:t>Criteria </a:t>
            </a:r>
            <a:r>
              <a:rPr sz="2800" b="1" spc="-5" dirty="0">
                <a:latin typeface="Calibri"/>
                <a:cs typeface="Calibri"/>
              </a:rPr>
              <a:t>Decision Analysis</a:t>
            </a:r>
            <a:r>
              <a:rPr sz="2800" spc="-5" dirty="0">
                <a:latin typeface="Calibri"/>
                <a:cs typeface="Calibri"/>
              </a:rPr>
              <a:t>: ideal situation is when </a:t>
            </a:r>
            <a:r>
              <a:rPr sz="2800" spc="-15" dirty="0">
                <a:latin typeface="Calibri"/>
                <a:cs typeface="Calibri"/>
              </a:rPr>
              <a:t>we </a:t>
            </a:r>
            <a:r>
              <a:rPr sz="2800" spc="-10" dirty="0">
                <a:latin typeface="Calibri"/>
                <a:cs typeface="Calibri"/>
              </a:rPr>
              <a:t>harvest </a:t>
            </a:r>
            <a:r>
              <a:rPr sz="2800" spc="-5" dirty="0">
                <a:latin typeface="Calibri"/>
                <a:cs typeface="Calibri"/>
              </a:rPr>
              <a:t>the maximum </a:t>
            </a:r>
            <a:r>
              <a:rPr sz="2800" spc="-10" dirty="0">
                <a:latin typeface="Calibri"/>
                <a:cs typeface="Calibri"/>
              </a:rPr>
              <a:t>allowed </a:t>
            </a:r>
            <a:r>
              <a:rPr sz="2800" spc="-5" dirty="0">
                <a:latin typeface="Calibri"/>
                <a:cs typeface="Calibri"/>
              </a:rPr>
              <a:t>and </a:t>
            </a:r>
            <a:r>
              <a:rPr sz="2800" spc="-10" dirty="0">
                <a:latin typeface="Calibri"/>
                <a:cs typeface="Calibri"/>
              </a:rPr>
              <a:t>red </a:t>
            </a:r>
            <a:r>
              <a:rPr sz="2800" spc="-5" dirty="0">
                <a:latin typeface="Calibri"/>
                <a:cs typeface="Calibri"/>
              </a:rPr>
              <a:t>knot abundance ≥81,900</a:t>
            </a:r>
            <a:endParaRPr lang="en-US" sz="2800" spc="-5" dirty="0">
              <a:latin typeface="Calibri"/>
              <a:cs typeface="Calibri"/>
            </a:endParaRPr>
          </a:p>
          <a:p>
            <a:pPr marL="387350" marR="68580" indent="-285750">
              <a:buFont typeface="Arial"/>
              <a:buChar char="•"/>
              <a:tabLst>
                <a:tab pos="386715" algn="l"/>
                <a:tab pos="387350" algn="l"/>
              </a:tabLst>
            </a:pPr>
            <a:endParaRPr sz="2400" dirty="0">
              <a:latin typeface="Calibri"/>
              <a:cs typeface="Calibri"/>
            </a:endParaRPr>
          </a:p>
          <a:p>
            <a:pPr marL="387350" indent="-285750">
              <a:buFont typeface="Arial"/>
              <a:buChar char="•"/>
              <a:tabLst>
                <a:tab pos="386715" algn="l"/>
                <a:tab pos="387350" algn="l"/>
              </a:tabLst>
            </a:pPr>
            <a:r>
              <a:rPr sz="2800" spc="-25" dirty="0">
                <a:latin typeface="Calibri"/>
                <a:cs typeface="Calibri"/>
              </a:rPr>
              <a:t>Values </a:t>
            </a:r>
            <a:r>
              <a:rPr sz="2800" spc="-5" dirty="0">
                <a:latin typeface="Calibri"/>
                <a:cs typeface="Calibri"/>
              </a:rPr>
              <a:t>of </a:t>
            </a:r>
            <a:r>
              <a:rPr sz="2800" i="1" spc="-5" dirty="0">
                <a:latin typeface="Times New Roman"/>
                <a:cs typeface="Times New Roman"/>
              </a:rPr>
              <a:t>u </a:t>
            </a:r>
            <a:r>
              <a:rPr sz="2800" spc="-10" dirty="0">
                <a:latin typeface="Calibri"/>
                <a:cs typeface="Calibri"/>
              </a:rPr>
              <a:t>can </a:t>
            </a:r>
            <a:r>
              <a:rPr sz="2800" spc="-15" dirty="0">
                <a:latin typeface="Calibri"/>
                <a:cs typeface="Calibri"/>
              </a:rPr>
              <a:t>range </a:t>
            </a:r>
            <a:r>
              <a:rPr sz="2800" spc="-10" dirty="0">
                <a:latin typeface="Calibri"/>
                <a:cs typeface="Calibri"/>
              </a:rPr>
              <a:t>from </a:t>
            </a:r>
            <a:r>
              <a:rPr sz="2800" spc="-5" dirty="0">
                <a:latin typeface="Calibri"/>
                <a:cs typeface="Calibri"/>
              </a:rPr>
              <a:t>0 </a:t>
            </a:r>
            <a:r>
              <a:rPr sz="2800" spc="-15" dirty="0">
                <a:latin typeface="Calibri"/>
                <a:cs typeface="Calibri"/>
              </a:rPr>
              <a:t>to </a:t>
            </a:r>
            <a:r>
              <a:rPr sz="2800" spc="-5" dirty="0">
                <a:latin typeface="Calibri"/>
                <a:cs typeface="Calibri"/>
              </a:rPr>
              <a:t>1; </a:t>
            </a:r>
            <a:r>
              <a:rPr sz="2800" spc="-15" dirty="0">
                <a:latin typeface="Calibri"/>
                <a:cs typeface="Calibri"/>
              </a:rPr>
              <a:t>therefore </a:t>
            </a:r>
            <a:r>
              <a:rPr sz="2800" i="1" spc="5" dirty="0">
                <a:latin typeface="Times New Roman"/>
                <a:cs typeface="Times New Roman"/>
              </a:rPr>
              <a:t>r</a:t>
            </a:r>
            <a:r>
              <a:rPr sz="2400" i="1" spc="7" baseline="-21367" dirty="0">
                <a:latin typeface="Times New Roman"/>
                <a:cs typeface="Times New Roman"/>
              </a:rPr>
              <a:t>y </a:t>
            </a:r>
            <a:r>
              <a:rPr sz="2800" spc="-5" dirty="0">
                <a:latin typeface="Times New Roman"/>
                <a:cs typeface="Times New Roman"/>
              </a:rPr>
              <a:t>= (0 ,</a:t>
            </a:r>
            <a:r>
              <a:rPr sz="2800" spc="-90" dirty="0">
                <a:latin typeface="Times New Roman"/>
                <a:cs typeface="Times New Roman"/>
              </a:rPr>
              <a:t> </a:t>
            </a:r>
            <a:r>
              <a:rPr sz="2800" spc="-5" dirty="0">
                <a:latin typeface="Times New Roman"/>
                <a:cs typeface="Times New Roman"/>
              </a:rPr>
              <a:t>3)</a:t>
            </a:r>
            <a:endParaRPr sz="2800" dirty="0">
              <a:latin typeface="Times New Roman"/>
              <a:cs typeface="Times New Roman"/>
            </a:endParaRPr>
          </a:p>
          <a:p>
            <a:pPr>
              <a:spcBef>
                <a:spcPts val="40"/>
              </a:spcBef>
              <a:buFont typeface="Arial"/>
              <a:buChar char="•"/>
            </a:pPr>
            <a:endParaRPr sz="2800" dirty="0">
              <a:latin typeface="Times New Roman"/>
              <a:cs typeface="Times New Roman"/>
            </a:endParaRPr>
          </a:p>
          <a:p>
            <a:pPr marL="387350" indent="-285750">
              <a:spcBef>
                <a:spcPts val="5"/>
              </a:spcBef>
              <a:buFont typeface="Arial"/>
              <a:buChar char="•"/>
              <a:tabLst>
                <a:tab pos="386715" algn="l"/>
                <a:tab pos="387350" algn="l"/>
              </a:tabLst>
            </a:pP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+ 1 + 1x1 = 3 </a:t>
            </a:r>
            <a:r>
              <a:rPr sz="2800" spc="-10" dirty="0">
                <a:latin typeface="Calibri"/>
                <a:cs typeface="Calibri"/>
              </a:rPr>
              <a:t>(Everybody </a:t>
            </a:r>
            <a:r>
              <a:rPr sz="2800" spc="-5" dirty="0">
                <a:latin typeface="Calibri"/>
                <a:cs typeface="Calibri"/>
              </a:rPr>
              <a:t>is</a:t>
            </a:r>
            <a:r>
              <a:rPr sz="2800" spc="-210" dirty="0">
                <a:latin typeface="Calibri"/>
                <a:cs typeface="Calibri"/>
              </a:rPr>
              <a:t> </a:t>
            </a:r>
            <a:r>
              <a:rPr sz="2800" spc="-10" dirty="0">
                <a:latin typeface="Calibri"/>
                <a:cs typeface="Calibri"/>
              </a:rPr>
              <a:t>happy!)</a:t>
            </a:r>
            <a:endParaRPr sz="2800" dirty="0">
              <a:latin typeface="Calibri"/>
              <a:cs typeface="Calibri"/>
            </a:endParaRPr>
          </a:p>
          <a:p>
            <a:pPr>
              <a:spcBef>
                <a:spcPts val="55"/>
              </a:spcBef>
              <a:buFont typeface="Arial"/>
              <a:buChar char="•"/>
            </a:pPr>
            <a:endParaRPr sz="2400" dirty="0">
              <a:latin typeface="Calibri"/>
              <a:cs typeface="Calibri"/>
            </a:endParaRPr>
          </a:p>
          <a:p>
            <a:pPr marL="387350" marR="410209" indent="-285750">
              <a:lnSpc>
                <a:spcPct val="100499"/>
              </a:lnSpc>
              <a:buFont typeface="Arial"/>
              <a:buChar char="•"/>
              <a:tabLst>
                <a:tab pos="386715" algn="l"/>
                <a:tab pos="387350" algn="l"/>
              </a:tabLst>
            </a:pPr>
            <a:r>
              <a:rPr sz="2800" spc="-5" dirty="0">
                <a:latin typeface="Calibri"/>
                <a:cs typeface="Calibri"/>
              </a:rPr>
              <a:t>This </a:t>
            </a:r>
            <a:r>
              <a:rPr sz="2800" spc="-10" dirty="0">
                <a:latin typeface="Calibri"/>
                <a:cs typeface="Calibri"/>
              </a:rPr>
              <a:t>formulation </a:t>
            </a:r>
            <a:r>
              <a:rPr sz="2800" spc="-5" dirty="0">
                <a:latin typeface="Calibri"/>
                <a:cs typeface="Calibri"/>
              </a:rPr>
              <a:t>of the </a:t>
            </a:r>
            <a:r>
              <a:rPr sz="2800" spc="-20" dirty="0">
                <a:latin typeface="Calibri"/>
                <a:cs typeface="Calibri"/>
              </a:rPr>
              <a:t>reward </a:t>
            </a:r>
            <a:r>
              <a:rPr sz="2800" spc="-5" dirty="0">
                <a:latin typeface="Calibri"/>
                <a:cs typeface="Calibri"/>
              </a:rPr>
              <a:t>function </a:t>
            </a:r>
            <a:r>
              <a:rPr sz="2800" spc="-15" dirty="0">
                <a:latin typeface="Calibri"/>
                <a:cs typeface="Calibri"/>
              </a:rPr>
              <a:t>prevents getting </a:t>
            </a:r>
            <a:r>
              <a:rPr sz="2800" spc="-5" dirty="0">
                <a:latin typeface="Calibri"/>
                <a:cs typeface="Calibri"/>
              </a:rPr>
              <a:t>all the </a:t>
            </a:r>
            <a:r>
              <a:rPr sz="2800" spc="-20" dirty="0">
                <a:latin typeface="Calibri"/>
                <a:cs typeface="Calibri"/>
              </a:rPr>
              <a:t>reward  </a:t>
            </a:r>
            <a:r>
              <a:rPr sz="2800" spc="-10" dirty="0">
                <a:latin typeface="Calibri"/>
                <a:cs typeface="Calibri"/>
              </a:rPr>
              <a:t>from </a:t>
            </a:r>
            <a:r>
              <a:rPr sz="2800" spc="-5" dirty="0">
                <a:latin typeface="Calibri"/>
                <a:cs typeface="Calibri"/>
              </a:rPr>
              <a:t>only </a:t>
            </a:r>
            <a:r>
              <a:rPr sz="2800" spc="-10" dirty="0">
                <a:latin typeface="Calibri"/>
                <a:cs typeface="Calibri"/>
              </a:rPr>
              <a:t>horseshoe </a:t>
            </a:r>
            <a:r>
              <a:rPr sz="2800" spc="-15" dirty="0">
                <a:latin typeface="Calibri"/>
                <a:cs typeface="Calibri"/>
              </a:rPr>
              <a:t>crab </a:t>
            </a:r>
            <a:r>
              <a:rPr sz="2800" spc="-10" dirty="0">
                <a:latin typeface="Calibri"/>
                <a:cs typeface="Calibri"/>
              </a:rPr>
              <a:t>harvest </a:t>
            </a:r>
            <a:r>
              <a:rPr sz="2800" dirty="0">
                <a:latin typeface="Calibri"/>
                <a:cs typeface="Calibri"/>
              </a:rPr>
              <a:t>(e.g., </a:t>
            </a: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+ 0 + 1x0 =</a:t>
            </a:r>
            <a:r>
              <a:rPr sz="2800" spc="-110" dirty="0">
                <a:latin typeface="Calibri"/>
                <a:cs typeface="Calibri"/>
              </a:rPr>
              <a:t> </a:t>
            </a:r>
            <a:r>
              <a:rPr sz="2800" spc="-5" dirty="0">
                <a:latin typeface="Calibri"/>
                <a:cs typeface="Calibri"/>
              </a:rPr>
              <a:t>1)</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3347776" y="1319011"/>
            <a:ext cx="3743847" cy="885949"/>
          </a:xfrm>
          <a:prstGeom prst="rect">
            <a:avLst/>
          </a:prstGeom>
        </p:spPr>
      </p:pic>
    </p:spTree>
    <p:extLst>
      <p:ext uri="{BB962C8B-B14F-4D97-AF65-F5344CB8AC3E}">
        <p14:creationId xmlns:p14="http://schemas.microsoft.com/office/powerpoint/2010/main" val="1002167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3866243" y="81465"/>
            <a:ext cx="7124699" cy="6765256"/>
          </a:xfrm>
          <a:prstGeom prst="rect">
            <a:avLst/>
          </a:prstGeom>
          <a:blipFill>
            <a:blip r:embed="rId2" cstate="print"/>
            <a:srcRect/>
            <a:stretch>
              <a:fillRect t="-5313"/>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5C4AEFF6-070B-8FC2-E759-D4731FEC2D62}"/>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7DCFD3EB-8A72-7444-83EE-7F69EE34DA34}"/>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DE94C643-50E0-7556-5DA5-CE0E0751D578}"/>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357585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4559299" y="121379"/>
            <a:ext cx="7137399" cy="6740878"/>
          </a:xfrm>
          <a:prstGeom prst="rect">
            <a:avLst/>
          </a:prstGeom>
          <a:blipFill>
            <a:blip r:embed="rId3" cstate="print"/>
            <a:srcRect/>
            <a:stretch>
              <a:fillRect t="-5882"/>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9CFFAD82-569B-8CB3-E9EA-0E607EEB027D}"/>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92E05895-B63B-BE5A-1A9C-FE1E206AFF62}"/>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403A678F-805E-A7EF-55EB-289C25C9305F}"/>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419027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930400" y="528804"/>
            <a:ext cx="833120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Example </a:t>
            </a:r>
            <a:r>
              <a:rPr sz="3600" b="1" spc="-15" dirty="0"/>
              <a:t>Harvest</a:t>
            </a:r>
            <a:r>
              <a:rPr sz="3600" b="1" spc="10" dirty="0"/>
              <a:t> </a:t>
            </a:r>
            <a:r>
              <a:rPr sz="3600" b="1" spc="-10" dirty="0"/>
              <a:t>Recommendation</a:t>
            </a:r>
            <a:endParaRPr sz="3600" b="1" dirty="0"/>
          </a:p>
        </p:txBody>
      </p:sp>
      <p:graphicFrame>
        <p:nvGraphicFramePr>
          <p:cNvPr id="5" name="object 5"/>
          <p:cNvGraphicFramePr>
            <a:graphicFrameLocks noGrp="1"/>
          </p:cNvGraphicFramePr>
          <p:nvPr>
            <p:extLst>
              <p:ext uri="{D42A27DB-BD31-4B8C-83A1-F6EECF244321}">
                <p14:modId xmlns:p14="http://schemas.microsoft.com/office/powerpoint/2010/main" val="2835938257"/>
              </p:ext>
            </p:extLst>
          </p:nvPr>
        </p:nvGraphicFramePr>
        <p:xfrm>
          <a:off x="1511300" y="1545750"/>
          <a:ext cx="9055099" cy="4599939"/>
        </p:xfrm>
        <a:graphic>
          <a:graphicData uri="http://schemas.openxmlformats.org/drawingml/2006/table">
            <a:tbl>
              <a:tblPr firstRow="1" bandRow="1">
                <a:tableStyleId>{2D5ABB26-0587-4C30-8999-92F81FD0307C}</a:tableStyleId>
              </a:tblPr>
              <a:tblGrid>
                <a:gridCol w="1785793">
                  <a:extLst>
                    <a:ext uri="{9D8B030D-6E8A-4147-A177-3AD203B41FA5}">
                      <a16:colId xmlns:a16="http://schemas.microsoft.com/office/drawing/2014/main" val="20000"/>
                    </a:ext>
                  </a:extLst>
                </a:gridCol>
                <a:gridCol w="1796857">
                  <a:extLst>
                    <a:ext uri="{9D8B030D-6E8A-4147-A177-3AD203B41FA5}">
                      <a16:colId xmlns:a16="http://schemas.microsoft.com/office/drawing/2014/main" val="20001"/>
                    </a:ext>
                  </a:extLst>
                </a:gridCol>
                <a:gridCol w="1682525">
                  <a:extLst>
                    <a:ext uri="{9D8B030D-6E8A-4147-A177-3AD203B41FA5}">
                      <a16:colId xmlns:a16="http://schemas.microsoft.com/office/drawing/2014/main" val="20002"/>
                    </a:ext>
                  </a:extLst>
                </a:gridCol>
                <a:gridCol w="1346905">
                  <a:extLst>
                    <a:ext uri="{9D8B030D-6E8A-4147-A177-3AD203B41FA5}">
                      <a16:colId xmlns:a16="http://schemas.microsoft.com/office/drawing/2014/main" val="20003"/>
                    </a:ext>
                  </a:extLst>
                </a:gridCol>
                <a:gridCol w="1224460">
                  <a:extLst>
                    <a:ext uri="{9D8B030D-6E8A-4147-A177-3AD203B41FA5}">
                      <a16:colId xmlns:a16="http://schemas.microsoft.com/office/drawing/2014/main" val="20004"/>
                    </a:ext>
                  </a:extLst>
                </a:gridCol>
                <a:gridCol w="1218559">
                  <a:extLst>
                    <a:ext uri="{9D8B030D-6E8A-4147-A177-3AD203B41FA5}">
                      <a16:colId xmlns:a16="http://schemas.microsoft.com/office/drawing/2014/main" val="20005"/>
                    </a:ext>
                  </a:extLst>
                </a:gridCol>
              </a:tblGrid>
              <a:tr h="914400">
                <a:tc rowSpan="2">
                  <a:txBody>
                    <a:bodyPr/>
                    <a:lstStyle/>
                    <a:p>
                      <a:pPr>
                        <a:lnSpc>
                          <a:spcPct val="100000"/>
                        </a:lnSpc>
                      </a:pPr>
                      <a:endParaRPr sz="2000">
                        <a:latin typeface="Times New Roman"/>
                        <a:cs typeface="Times New Roman"/>
                      </a:endParaRPr>
                    </a:p>
                    <a:p>
                      <a:pPr algn="ctr">
                        <a:lnSpc>
                          <a:spcPct val="100000"/>
                        </a:lnSpc>
                        <a:spcBef>
                          <a:spcPts val="1170"/>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984885" marR="440690" indent="-536575">
                        <a:lnSpc>
                          <a:spcPct val="100000"/>
                        </a:lnSpc>
                        <a:spcBef>
                          <a:spcPts val="1070"/>
                        </a:spcBef>
                      </a:pPr>
                      <a:r>
                        <a:rPr sz="2000" b="1" spc="-60" dirty="0">
                          <a:latin typeface="Calibri"/>
                          <a:cs typeface="Calibri"/>
                        </a:rPr>
                        <a:t>VA </a:t>
                      </a:r>
                      <a:r>
                        <a:rPr sz="2000" b="1" spc="-50" dirty="0">
                          <a:latin typeface="Calibri"/>
                          <a:cs typeface="Calibri"/>
                        </a:rPr>
                        <a:t>Tech </a:t>
                      </a:r>
                      <a:r>
                        <a:rPr sz="2000" b="1" spc="-15" dirty="0">
                          <a:latin typeface="Calibri"/>
                          <a:cs typeface="Calibri"/>
                        </a:rPr>
                        <a:t>Swept </a:t>
                      </a:r>
                      <a:r>
                        <a:rPr sz="2000" b="1" spc="-10" dirty="0">
                          <a:latin typeface="Calibri"/>
                          <a:cs typeface="Calibri"/>
                        </a:rPr>
                        <a:t>Area  </a:t>
                      </a:r>
                      <a:r>
                        <a:rPr sz="2000" b="1" spc="-15" dirty="0">
                          <a:latin typeface="Calibri"/>
                          <a:cs typeface="Calibri"/>
                        </a:rPr>
                        <a:t>Estimates</a:t>
                      </a:r>
                      <a:endParaRPr sz="2000">
                        <a:latin typeface="Calibri"/>
                        <a:cs typeface="Calibri"/>
                      </a:endParaRPr>
                    </a:p>
                  </a:txBody>
                  <a:tcPr marL="0" marR="0" marT="1358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635"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21285" marR="114935" algn="ctr">
                        <a:lnSpc>
                          <a:spcPct val="100000"/>
                        </a:lnSpc>
                      </a:pPr>
                      <a:r>
                        <a:rPr sz="2000" b="1" spc="-10" dirty="0">
                          <a:latin typeface="Calibri"/>
                          <a:cs typeface="Calibri"/>
                        </a:rPr>
                        <a:t>Harvest (previous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0"/>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1"/>
                  </a:ext>
                </a:extLst>
              </a:tr>
              <a:tr h="304800">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6,654,877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21,405,997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7,555,622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19,346,403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7,934,057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16,645,912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04800">
                <a:tc gridSpan="6">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914400">
                <a:tc rowSpan="2">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50"/>
                        </a:spcBef>
                      </a:pPr>
                      <a:endParaRPr sz="2100">
                        <a:latin typeface="Times New Roman"/>
                        <a:cs typeface="Times New Roman"/>
                      </a:endParaRPr>
                    </a:p>
                    <a:p>
                      <a:pPr algn="ctr">
                        <a:lnSpc>
                          <a:spcPct val="100000"/>
                        </a:lnSpc>
                        <a:spcBef>
                          <a:spcPts val="5"/>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nSpc>
                          <a:spcPct val="100000"/>
                        </a:lnSpc>
                      </a:pPr>
                      <a:endParaRPr sz="2000">
                        <a:latin typeface="Times New Roman"/>
                        <a:cs typeface="Times New Roman"/>
                      </a:endParaRPr>
                    </a:p>
                    <a:p>
                      <a:pPr>
                        <a:lnSpc>
                          <a:spcPct val="100000"/>
                        </a:lnSpc>
                        <a:spcBef>
                          <a:spcPts val="10"/>
                        </a:spcBef>
                      </a:pPr>
                      <a:endParaRPr sz="2050">
                        <a:latin typeface="Times New Roman"/>
                        <a:cs typeface="Times New Roman"/>
                      </a:endParaRPr>
                    </a:p>
                    <a:p>
                      <a:pPr marL="641985">
                        <a:lnSpc>
                          <a:spcPct val="100000"/>
                        </a:lnSpc>
                      </a:pPr>
                      <a:r>
                        <a:rPr sz="2000" b="1" spc="-15" dirty="0">
                          <a:latin typeface="Calibri"/>
                          <a:cs typeface="Calibri"/>
                        </a:rPr>
                        <a:t>CMSA</a:t>
                      </a:r>
                      <a:r>
                        <a:rPr sz="2000" b="1" spc="10" dirty="0">
                          <a:latin typeface="Calibri"/>
                          <a:cs typeface="Calibri"/>
                        </a:rPr>
                        <a:t> </a:t>
                      </a:r>
                      <a:r>
                        <a:rPr sz="2000" b="1" spc="-15" dirty="0">
                          <a:latin typeface="Calibri"/>
                          <a:cs typeface="Calibri"/>
                        </a:rPr>
                        <a:t>Estimates</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93675" marR="187325" algn="ctr">
                        <a:lnSpc>
                          <a:spcPct val="100000"/>
                        </a:lnSpc>
                      </a:pPr>
                      <a:r>
                        <a:rPr sz="2000" b="1" spc="-10" dirty="0">
                          <a:latin typeface="Calibri"/>
                          <a:cs typeface="Calibri"/>
                        </a:rPr>
                        <a:t>Harvest (revised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6"/>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7"/>
                  </a:ext>
                </a:extLst>
              </a:tr>
              <a:tr h="304799">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10,967,100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31,664,430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154,483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9,735,690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24,715,290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146,792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9,357,400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21,897,920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144,803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2482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474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461CBC-F1CC-336A-E7E3-2A2472FFF38C}"/>
              </a:ext>
            </a:extLst>
          </p:cNvPr>
          <p:cNvSpPr>
            <a:spLocks noGrp="1"/>
          </p:cNvSpPr>
          <p:nvPr>
            <p:ph type="ctrTitle"/>
          </p:nvPr>
        </p:nvSpPr>
        <p:spPr>
          <a:xfrm>
            <a:off x="1524000" y="1804534"/>
            <a:ext cx="9144000" cy="2387600"/>
          </a:xfrm>
        </p:spPr>
        <p:txBody>
          <a:bodyPr>
            <a:normAutofit fontScale="90000"/>
          </a:bodyPr>
          <a:lstStyle/>
          <a:p>
            <a:r>
              <a:rPr lang="en-US" dirty="0"/>
              <a:t>A closer look at the ASMFC Horseshoe Crab management framework</a:t>
            </a:r>
          </a:p>
        </p:txBody>
      </p:sp>
    </p:spTree>
    <p:extLst>
      <p:ext uri="{BB962C8B-B14F-4D97-AF65-F5344CB8AC3E}">
        <p14:creationId xmlns:p14="http://schemas.microsoft.com/office/powerpoint/2010/main" val="56065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0550" y="861580"/>
            <a:ext cx="11106150" cy="3336170"/>
          </a:xfrm>
          <a:prstGeom prst="rect">
            <a:avLst/>
          </a:prstGeom>
        </p:spPr>
        <p:txBody>
          <a:bodyPr vert="horz" wrap="square" lIns="0" tIns="12065" rIns="0" bIns="0" rtlCol="0" anchor="ctr">
            <a:spAutoFit/>
          </a:bodyPr>
          <a:lstStyle/>
          <a:p>
            <a:pPr marL="12700" marR="5080">
              <a:lnSpc>
                <a:spcPct val="100000"/>
              </a:lnSpc>
              <a:spcBef>
                <a:spcPts val="95"/>
              </a:spcBef>
            </a:pPr>
            <a:r>
              <a:rPr lang="en-US" sz="3600" dirty="0"/>
              <a:t>Atlantic States Marine Fisheries Commission (ASMFC). 2021. </a:t>
            </a:r>
            <a:r>
              <a:rPr lang="en-US" sz="3600" b="1" dirty="0"/>
              <a:t>Revision to the Framework for Adaptive Management of Horseshoe Crab Harvest in the Delaware Bay Inclusive of Red Knot Conservation</a:t>
            </a:r>
            <a:r>
              <a:rPr lang="en-US" sz="3600" dirty="0"/>
              <a:t>. Arlington, VA. 302 pp. </a:t>
            </a:r>
            <a:br>
              <a:rPr lang="en-US" sz="3600" dirty="0"/>
            </a:br>
            <a:r>
              <a:rPr lang="en-US" sz="3600" dirty="0"/>
              <a:t/>
            </a:r>
            <a:br>
              <a:rPr lang="en-US" sz="3600" dirty="0"/>
            </a:br>
            <a:r>
              <a:rPr lang="en-US" sz="3600" u="sng" dirty="0">
                <a:hlinkClick r:id="rId2"/>
              </a:rPr>
              <a:t>http://www.asmfc.org/species/horseshoe-crab</a:t>
            </a:r>
            <a:endParaRPr sz="2400" dirty="0"/>
          </a:p>
        </p:txBody>
      </p:sp>
      <p:sp>
        <p:nvSpPr>
          <p:cNvPr id="13" name="object 13"/>
          <p:cNvSpPr/>
          <p:nvPr/>
        </p:nvSpPr>
        <p:spPr>
          <a:xfrm>
            <a:off x="5411724" y="4629151"/>
            <a:ext cx="3159251" cy="157962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221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2130-BF64-927A-5616-818BFAA3F0E9}"/>
              </a:ext>
            </a:extLst>
          </p:cNvPr>
          <p:cNvSpPr>
            <a:spLocks noGrp="1"/>
          </p:cNvSpPr>
          <p:nvPr>
            <p:ph type="ctrTitle"/>
          </p:nvPr>
        </p:nvSpPr>
        <p:spPr>
          <a:xfrm>
            <a:off x="5297762" y="640080"/>
            <a:ext cx="6251110" cy="3566160"/>
          </a:xfrm>
        </p:spPr>
        <p:txBody>
          <a:bodyPr anchor="b">
            <a:normAutofit/>
          </a:bodyPr>
          <a:lstStyle/>
          <a:p>
            <a:pPr algn="l"/>
            <a:r>
              <a:rPr lang="en-US" sz="5400" dirty="0"/>
              <a:t>Red Knot model</a:t>
            </a:r>
          </a:p>
        </p:txBody>
      </p:sp>
      <p:sp>
        <p:nvSpPr>
          <p:cNvPr id="5" name="Subtitle 4">
            <a:extLst>
              <a:ext uri="{FF2B5EF4-FFF2-40B4-BE49-F238E27FC236}">
                <a16:creationId xmlns:a16="http://schemas.microsoft.com/office/drawing/2014/main" id="{3722DEF4-B1E5-ECAD-0C81-F0F80F2AE67C}"/>
              </a:ext>
            </a:extLst>
          </p:cNvPr>
          <p:cNvSpPr>
            <a:spLocks noGrp="1"/>
          </p:cNvSpPr>
          <p:nvPr>
            <p:ph type="subTitle" idx="1"/>
          </p:nvPr>
        </p:nvSpPr>
        <p:spPr>
          <a:xfrm>
            <a:off x="5297760" y="4636008"/>
            <a:ext cx="6251111" cy="1572768"/>
          </a:xfrm>
        </p:spPr>
        <p:txBody>
          <a:bodyPr>
            <a:normAutofit/>
          </a:bodyPr>
          <a:lstStyle/>
          <a:p>
            <a:pPr algn="l"/>
            <a:endParaRPr lang="en-US"/>
          </a:p>
        </p:txBody>
      </p:sp>
      <p:pic>
        <p:nvPicPr>
          <p:cNvPr id="6" name="Picture 2" descr="Red Knot ♂ (Tringa Canutus) | Free Photo Illustration - rawpixel">
            <a:extLst>
              <a:ext uri="{FF2B5EF4-FFF2-40B4-BE49-F238E27FC236}">
                <a16:creationId xmlns:a16="http://schemas.microsoft.com/office/drawing/2014/main" id="{9897D69A-EE73-E4DA-A19F-1AB03856F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9BB7-8153-FBF2-6783-3510A63233A6}"/>
              </a:ext>
            </a:extLst>
          </p:cNvPr>
          <p:cNvSpPr>
            <a:spLocks noGrp="1"/>
          </p:cNvSpPr>
          <p:nvPr>
            <p:ph type="title"/>
          </p:nvPr>
        </p:nvSpPr>
        <p:spPr/>
        <p:txBody>
          <a:bodyPr/>
          <a:lstStyle/>
          <a:p>
            <a:r>
              <a:rPr lang="en-US" dirty="0"/>
              <a:t>Let’s return to those REKN/HSC relationships…</a:t>
            </a:r>
          </a:p>
        </p:txBody>
      </p:sp>
      <p:sp>
        <p:nvSpPr>
          <p:cNvPr id="6" name="object 6">
            <a:extLst>
              <a:ext uri="{FF2B5EF4-FFF2-40B4-BE49-F238E27FC236}">
                <a16:creationId xmlns:a16="http://schemas.microsoft.com/office/drawing/2014/main" id="{515B7593-A89D-4B41-8287-966CA1868FC4}"/>
              </a:ext>
            </a:extLst>
          </p:cNvPr>
          <p:cNvSpPr/>
          <p:nvPr/>
        </p:nvSpPr>
        <p:spPr>
          <a:xfrm>
            <a:off x="571500" y="2327803"/>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7" name="object 6">
            <a:extLst>
              <a:ext uri="{FF2B5EF4-FFF2-40B4-BE49-F238E27FC236}">
                <a16:creationId xmlns:a16="http://schemas.microsoft.com/office/drawing/2014/main" id="{017C0221-0CA7-48E6-D6CB-3A236C6EB85F}"/>
              </a:ext>
            </a:extLst>
          </p:cNvPr>
          <p:cNvSpPr/>
          <p:nvPr/>
        </p:nvSpPr>
        <p:spPr>
          <a:xfrm>
            <a:off x="6276815" y="2327802"/>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397276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A1641294-08CF-EE4B-00AB-C66801F6DEF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7898" y="0"/>
            <a:ext cx="10288381" cy="6858000"/>
          </a:xfrm>
          <a:prstGeom prst="rect">
            <a:avLst/>
          </a:prstGeom>
        </p:spPr>
      </p:pic>
    </p:spTree>
    <p:extLst>
      <p:ext uri="{BB962C8B-B14F-4D97-AF65-F5344CB8AC3E}">
        <p14:creationId xmlns:p14="http://schemas.microsoft.com/office/powerpoint/2010/main" val="87858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exponential 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𝐵𝑖𝑟𝑡h𝑠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𝐷𝑒𝑎𝑡h𝑠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𝐼𝑚𝑚𝑖𝑔𝑟𝑎𝑛𝑡𝑠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𝐸𝑚𝑖𝑔𝑟𝑎𝑛𝑡𝑠</m:t>
                      </m:r>
                    </m:oMath>
                  </m:oMathPara>
                </a14:m>
                <a:endParaRPr lang="en-US" b="0" dirty="0">
                  <a:ea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grpSp>
        <p:nvGrpSpPr>
          <p:cNvPr id="17" name="Group 16"/>
          <p:cNvGrpSpPr/>
          <p:nvPr/>
        </p:nvGrpSpPr>
        <p:grpSpPr>
          <a:xfrm>
            <a:off x="5620873" y="2698377"/>
            <a:ext cx="4706471" cy="2818580"/>
            <a:chOff x="5620872" y="2698376"/>
            <a:chExt cx="4706470" cy="2818580"/>
          </a:xfrm>
        </p:grpSpPr>
        <p:sp>
          <p:nvSpPr>
            <p:cNvPr id="7" name="Rectangle 6"/>
            <p:cNvSpPr/>
            <p:nvPr/>
          </p:nvSpPr>
          <p:spPr>
            <a:xfrm>
              <a:off x="5620872" y="2698376"/>
              <a:ext cx="4706470" cy="537883"/>
            </a:xfrm>
            <a:prstGeom prst="rect">
              <a:avLst/>
            </a:prstGeom>
            <a:solidFill>
              <a:schemeClr val="accent1">
                <a:lumMod val="20000"/>
                <a:lumOff val="80000"/>
                <a:alpha val="41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8081319" y="3236258"/>
              <a:ext cx="873211" cy="108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81320" y="4316627"/>
              <a:ext cx="2042984" cy="1200329"/>
            </a:xfrm>
            <a:prstGeom prst="rect">
              <a:avLst/>
            </a:prstGeom>
            <a:noFill/>
            <a:ln>
              <a:solidFill>
                <a:schemeClr val="tx1"/>
              </a:solidFill>
            </a:ln>
          </p:spPr>
          <p:txBody>
            <a:bodyPr wrap="square" rtlCol="0">
              <a:spAutoFit/>
            </a:bodyPr>
            <a:lstStyle/>
            <a:p>
              <a:r>
                <a:rPr lang="en-US" dirty="0"/>
                <a:t>Often ignored at first – assume a self-contained population</a:t>
              </a:r>
            </a:p>
          </p:txBody>
        </p:sp>
      </p:grpSp>
      <p:grpSp>
        <p:nvGrpSpPr>
          <p:cNvPr id="16" name="Group 15"/>
          <p:cNvGrpSpPr/>
          <p:nvPr/>
        </p:nvGrpSpPr>
        <p:grpSpPr>
          <a:xfrm>
            <a:off x="2751437" y="2698375"/>
            <a:ext cx="2824611" cy="2548420"/>
            <a:chOff x="2751438" y="2698375"/>
            <a:chExt cx="2824610" cy="2548420"/>
          </a:xfrm>
        </p:grpSpPr>
        <p:sp>
          <p:nvSpPr>
            <p:cNvPr id="8" name="Rectangle 7"/>
            <p:cNvSpPr/>
            <p:nvPr/>
          </p:nvSpPr>
          <p:spPr>
            <a:xfrm>
              <a:off x="2850779" y="2698375"/>
              <a:ext cx="2725269" cy="53788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8" idx="2"/>
            </p:cNvCxnSpPr>
            <p:nvPr/>
          </p:nvCxnSpPr>
          <p:spPr>
            <a:xfrm flipV="1">
              <a:off x="3772930" y="3236258"/>
              <a:ext cx="440484" cy="1080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2751438" y="4323465"/>
              <a:ext cx="2824610" cy="923330"/>
            </a:xfrm>
            <a:prstGeom prst="rect">
              <a:avLst/>
            </a:prstGeom>
            <a:noFill/>
            <a:ln>
              <a:solidFill>
                <a:schemeClr val="tx1"/>
              </a:solidFill>
            </a:ln>
          </p:spPr>
          <p:txBody>
            <a:bodyPr wrap="square" rtlCol="0">
              <a:spAutoFit/>
            </a:bodyPr>
            <a:lstStyle/>
            <a:p>
              <a:r>
                <a:rPr lang="en-US" i="1" dirty="0"/>
                <a:t>Per capita</a:t>
              </a:r>
              <a:r>
                <a:rPr lang="en-US" dirty="0"/>
                <a:t> births minus </a:t>
              </a:r>
              <a:r>
                <a:rPr lang="en-US" i="1" dirty="0"/>
                <a:t>per capita</a:t>
              </a:r>
              <a:r>
                <a:rPr lang="en-US" dirty="0"/>
                <a:t> deaths = </a:t>
              </a:r>
              <a:r>
                <a:rPr lang="en-US" i="1" dirty="0"/>
                <a:t>r</a:t>
              </a:r>
              <a:r>
                <a:rPr lang="en-US" dirty="0"/>
                <a:t>, or the </a:t>
              </a:r>
              <a:r>
                <a:rPr lang="en-US" u="sng" dirty="0"/>
                <a:t>intrinsic rate of increase</a:t>
              </a:r>
              <a:endParaRPr lang="en-US" i="1" u="sng" dirty="0"/>
            </a:p>
          </p:txBody>
        </p:sp>
      </p:grpSp>
    </p:spTree>
    <p:extLst>
      <p:ext uri="{BB962C8B-B14F-4D97-AF65-F5344CB8AC3E}">
        <p14:creationId xmlns:p14="http://schemas.microsoft.com/office/powerpoint/2010/main" val="35109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p:cNvSpPr txBox="1"/>
              <p:nvPr/>
            </p:nvSpPr>
            <p:spPr>
              <a:xfrm>
                <a:off x="4142151" y="3532150"/>
                <a:ext cx="365201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 </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0</m:t>
                          </m:r>
                        </m:sub>
                      </m:sSub>
                      <m:r>
                        <a:rPr lang="en-US" sz="3600" b="0" i="1" smtClean="0">
                          <a:latin typeface="Cambria Math" panose="02040503050406030204" pitchFamily="18" charset="0"/>
                          <a:ea typeface="Cambria Math" panose="02040503050406030204" pitchFamily="18" charset="0"/>
                        </a:rPr>
                        <m:t>∙</m:t>
                      </m:r>
                      <m:sSup>
                        <m:sSupPr>
                          <m:ctrlPr>
                            <a:rPr lang="en-US" sz="3600" b="0" i="1" smtClean="0">
                              <a:latin typeface="Cambria Math" panose="02040503050406030204" pitchFamily="18" charset="0"/>
                              <a:ea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𝜆</m:t>
                          </m:r>
                        </m:e>
                        <m:sup>
                          <m:r>
                            <a:rPr lang="en-US" sz="3600" b="0" i="1" smtClean="0">
                              <a:latin typeface="Cambria Math" panose="02040503050406030204" pitchFamily="18" charset="0"/>
                              <a:ea typeface="Cambria Math" panose="02040503050406030204" pitchFamily="18" charset="0"/>
                            </a:rPr>
                            <m:t>𝑡</m:t>
                          </m:r>
                        </m:sup>
                      </m:sSup>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42151" y="3532150"/>
                <a:ext cx="3652019"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39771" y="2324968"/>
                <a:ext cx="345439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𝑁</m:t>
                          </m:r>
                        </m:e>
                        <m:sub>
                          <m:r>
                            <a:rPr lang="en-US" sz="3600" i="1">
                              <a:latin typeface="Cambria Math" panose="02040503050406030204" pitchFamily="18" charset="0"/>
                            </a:rPr>
                            <m:t>𝑡</m:t>
                          </m:r>
                          <m:r>
                            <a:rPr lang="en-US" sz="3600" i="1">
                              <a:latin typeface="Cambria Math" panose="02040503050406030204" pitchFamily="18" charset="0"/>
                            </a:rPr>
                            <m:t> </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−1</m:t>
                          </m:r>
                        </m:sub>
                      </m:sSub>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𝜆</m:t>
                      </m:r>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39771" y="2324968"/>
                <a:ext cx="3454399" cy="553998"/>
              </a:xfrm>
              <a:prstGeom prst="rect">
                <a:avLst/>
              </a:prstGeom>
              <a:blipFill>
                <a:blip r:embed="rId4"/>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74E146E-426D-0997-083C-BF99450CAB8C}"/>
              </a:ext>
            </a:extLst>
          </p:cNvPr>
          <p:cNvSpPr>
            <a:spLocks noGrp="1"/>
          </p:cNvSpPr>
          <p:nvPr>
            <p:ph type="title"/>
          </p:nvPr>
        </p:nvSpPr>
        <p:spPr>
          <a:xfrm>
            <a:off x="838200" y="365127"/>
            <a:ext cx="10515600" cy="1325563"/>
          </a:xfrm>
        </p:spPr>
        <p:txBody>
          <a:bodyPr/>
          <a:lstStyle/>
          <a:p>
            <a:r>
              <a:rPr lang="en-US" dirty="0"/>
              <a:t>Fundamentals of population ecology: exponential growth</a:t>
            </a:r>
          </a:p>
        </p:txBody>
      </p:sp>
      <p:sp>
        <p:nvSpPr>
          <p:cNvPr id="14" name="TextBox 13">
            <a:extLst>
              <a:ext uri="{FF2B5EF4-FFF2-40B4-BE49-F238E27FC236}">
                <a16:creationId xmlns:a16="http://schemas.microsoft.com/office/drawing/2014/main" id="{7E67672A-3FC9-3F98-9088-9129FDEFA24D}"/>
              </a:ext>
            </a:extLst>
          </p:cNvPr>
          <p:cNvSpPr txBox="1"/>
          <p:nvPr/>
        </p:nvSpPr>
        <p:spPr>
          <a:xfrm>
            <a:off x="1701882" y="5234248"/>
            <a:ext cx="9107606" cy="584775"/>
          </a:xfrm>
          <a:prstGeom prst="rect">
            <a:avLst/>
          </a:prstGeom>
          <a:noFill/>
        </p:spPr>
        <p:txBody>
          <a:bodyPr wrap="square" rtlCol="0">
            <a:spAutoFit/>
          </a:bodyPr>
          <a:lstStyle/>
          <a:p>
            <a:r>
              <a:rPr lang="en-US" sz="3200" dirty="0"/>
              <a:t>Growing or stable population: Lambda ≥ 1 (r ≥ 0) </a:t>
            </a:r>
          </a:p>
        </p:txBody>
      </p:sp>
    </p:spTree>
    <p:extLst>
      <p:ext uri="{BB962C8B-B14F-4D97-AF65-F5344CB8AC3E}">
        <p14:creationId xmlns:p14="http://schemas.microsoft.com/office/powerpoint/2010/main" val="11800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Structure and Stage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6916"/>
                <a:ext cx="10515600" cy="4740049"/>
              </a:xfrm>
            </p:spPr>
            <p:txBody>
              <a:bodyPr/>
              <a:lstStyle/>
              <a:p>
                <a:r>
                  <a:rPr lang="en-US" dirty="0"/>
                  <a:t>Vital rates can vary substantially among individuals, and often much of this variation can be explained by age or age class!</a:t>
                </a:r>
              </a:p>
              <a:p>
                <a14:m>
                  <m:oMath xmlns:m="http://schemas.openxmlformats.org/officeDocument/2006/math">
                    <m:r>
                      <a:rPr lang="en-US" b="0" i="1" smtClean="0">
                        <a:latin typeface="Cambria Math"/>
                      </a:rPr>
                      <m:t>𝑇𝑟𝑎𝑛𝑠𝑖𝑡𝑖𝑜𝑛</m:t>
                    </m:r>
                    <m:r>
                      <a:rPr lang="en-US" b="0" i="1" smtClean="0">
                        <a:latin typeface="Cambria Math"/>
                      </a:rPr>
                      <m:t> </m:t>
                    </m:r>
                    <m:r>
                      <a:rPr lang="en-US" b="0" i="1" smtClean="0">
                        <a:latin typeface="Cambria Math"/>
                      </a:rPr>
                      <m:t>𝑚𝑎𝑡𝑟𝑖𝑥</m:t>
                    </m:r>
                  </m:oMath>
                </a14:m>
                <a:r>
                  <a:rPr lang="en-US" dirty="0"/>
                  <a:t> 			       </a:t>
                </a:r>
                <a:r>
                  <a:rPr lang="en-US" i="1" dirty="0"/>
                  <a:t>f</a:t>
                </a:r>
                <a:r>
                  <a:rPr lang="en-US" dirty="0"/>
                  <a:t> = fecundity, </a:t>
                </a:r>
                <a:r>
                  <a:rPr lang="en-US" i="1" dirty="0"/>
                  <a:t>s</a:t>
                </a:r>
                <a:r>
                  <a:rPr lang="en-US" dirty="0"/>
                  <a:t> = survival</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6916"/>
                <a:ext cx="10515600" cy="4740049"/>
              </a:xfrm>
              <a:blipFill>
                <a:blip r:embed="rId2"/>
                <a:stretch>
                  <a:fillRect l="-1043" t="-218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4481" y="2325774"/>
            <a:ext cx="2362200" cy="1514475"/>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606" y="4250724"/>
            <a:ext cx="3698791" cy="2158314"/>
          </a:xfrm>
          <a:prstGeom prst="rect">
            <a:avLst/>
          </a:prstGeom>
          <a:ln>
            <a:solidFill>
              <a:schemeClr val="tx1"/>
            </a:solidFill>
          </a:ln>
        </p:spPr>
      </p:pic>
      <p:sp>
        <p:nvSpPr>
          <p:cNvPr id="6" name="TextBox 5"/>
          <p:cNvSpPr txBox="1"/>
          <p:nvPr/>
        </p:nvSpPr>
        <p:spPr>
          <a:xfrm>
            <a:off x="4514335" y="4591218"/>
            <a:ext cx="7241060" cy="1477328"/>
          </a:xfrm>
          <a:prstGeom prst="rect">
            <a:avLst/>
          </a:prstGeom>
          <a:noFill/>
        </p:spPr>
        <p:txBody>
          <a:bodyPr wrap="square" rtlCol="0">
            <a:spAutoFit/>
          </a:bodyPr>
          <a:lstStyle/>
          <a:p>
            <a:r>
              <a:rPr lang="en-US" dirty="0"/>
              <a:t>Important for species with highly “skewed” fecundity and survival rates.</a:t>
            </a:r>
          </a:p>
          <a:p>
            <a:r>
              <a:rPr lang="en-US" dirty="0"/>
              <a:t>For example, turtles and tortoises:</a:t>
            </a:r>
          </a:p>
          <a:p>
            <a:pPr marL="285750" indent="-285750">
              <a:buFont typeface="Arial" panose="020B0604020202020204" pitchFamily="34" charset="0"/>
              <a:buChar char="•"/>
            </a:pPr>
            <a:r>
              <a:rPr lang="en-US" dirty="0"/>
              <a:t>Low survival in first few years of life, very high survival in later years</a:t>
            </a:r>
          </a:p>
          <a:p>
            <a:pPr marL="285750" indent="-285750">
              <a:buFont typeface="Arial" panose="020B0604020202020204" pitchFamily="34" charset="0"/>
              <a:buChar char="•"/>
            </a:pPr>
            <a:r>
              <a:rPr lang="en-US" dirty="0"/>
              <a:t>Non-reproductive for many years, high reproductive capacity when adults</a:t>
            </a:r>
          </a:p>
        </p:txBody>
      </p:sp>
    </p:spTree>
    <p:extLst>
      <p:ext uri="{BB962C8B-B14F-4D97-AF65-F5344CB8AC3E}">
        <p14:creationId xmlns:p14="http://schemas.microsoft.com/office/powerpoint/2010/main" val="223082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2D58-E629-0DCE-C6C8-FF8F9619E418}"/>
              </a:ext>
            </a:extLst>
          </p:cNvPr>
          <p:cNvSpPr>
            <a:spLocks noGrp="1"/>
          </p:cNvSpPr>
          <p:nvPr>
            <p:ph type="ctrTitle"/>
          </p:nvPr>
        </p:nvSpPr>
        <p:spPr/>
        <p:txBody>
          <a:bodyPr/>
          <a:lstStyle/>
          <a:p>
            <a:r>
              <a:rPr lang="en-US" dirty="0"/>
              <a:t>Build a Red Knot population model!</a:t>
            </a:r>
          </a:p>
        </p:txBody>
      </p:sp>
      <p:sp>
        <p:nvSpPr>
          <p:cNvPr id="5" name="Subtitle 4">
            <a:extLst>
              <a:ext uri="{FF2B5EF4-FFF2-40B4-BE49-F238E27FC236}">
                <a16:creationId xmlns:a16="http://schemas.microsoft.com/office/drawing/2014/main" id="{796755E1-A720-58CF-E696-D4A3CF9B20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0570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830881" y="4507136"/>
            <a:ext cx="5800847" cy="1461611"/>
          </a:xfrm>
          <a:prstGeom prst="rect">
            <a:avLst/>
          </a:prstGeom>
        </p:spPr>
      </p:pic>
      <p:sp>
        <p:nvSpPr>
          <p:cNvPr id="2" name="Title 1">
            <a:extLst>
              <a:ext uri="{FF2B5EF4-FFF2-40B4-BE49-F238E27FC236}">
                <a16:creationId xmlns:a16="http://schemas.microsoft.com/office/drawing/2014/main" id="{F22017A0-53A5-E2B4-3F77-83276CDFFF2D}"/>
              </a:ext>
            </a:extLst>
          </p:cNvPr>
          <p:cNvSpPr>
            <a:spLocks noGrp="1"/>
          </p:cNvSpPr>
          <p:nvPr>
            <p:ph type="title"/>
          </p:nvPr>
        </p:nvSpPr>
        <p:spPr/>
        <p:txBody>
          <a:bodyPr/>
          <a:lstStyle/>
          <a:p>
            <a:r>
              <a:rPr lang="en-US" dirty="0"/>
              <a:t>Two-stage population model for Red Knot:</a:t>
            </a:r>
          </a:p>
        </p:txBody>
      </p:sp>
      <p:grpSp>
        <p:nvGrpSpPr>
          <p:cNvPr id="8" name="Group 7"/>
          <p:cNvGrpSpPr/>
          <p:nvPr/>
        </p:nvGrpSpPr>
        <p:grpSpPr>
          <a:xfrm>
            <a:off x="3519815" y="2309936"/>
            <a:ext cx="1691014" cy="914400"/>
            <a:chOff x="1302708" y="1941535"/>
            <a:chExt cx="1691014" cy="914400"/>
          </a:xfrm>
        </p:grpSpPr>
        <p:sp>
          <p:nvSpPr>
            <p:cNvPr id="6" name="Rounded Rectangle 5"/>
            <p:cNvSpPr/>
            <p:nvPr/>
          </p:nvSpPr>
          <p:spPr>
            <a:xfrm>
              <a:off x="1302708" y="1941535"/>
              <a:ext cx="1691014" cy="91440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27970" y="2204581"/>
              <a:ext cx="1402912" cy="369332"/>
            </a:xfrm>
            <a:prstGeom prst="rect">
              <a:avLst/>
            </a:prstGeom>
            <a:noFill/>
          </p:spPr>
          <p:txBody>
            <a:bodyPr wrap="square" rtlCol="0">
              <a:spAutoFit/>
            </a:bodyPr>
            <a:lstStyle/>
            <a:p>
              <a:pPr algn="ctr"/>
              <a:r>
                <a:rPr lang="en-US" dirty="0"/>
                <a:t>Juveniles</a:t>
              </a:r>
            </a:p>
          </p:txBody>
        </p:sp>
      </p:grpSp>
      <p:grpSp>
        <p:nvGrpSpPr>
          <p:cNvPr id="9" name="Group 8"/>
          <p:cNvGrpSpPr/>
          <p:nvPr/>
        </p:nvGrpSpPr>
        <p:grpSpPr>
          <a:xfrm>
            <a:off x="6214998" y="2300448"/>
            <a:ext cx="1691014" cy="914400"/>
            <a:chOff x="1302708" y="1941535"/>
            <a:chExt cx="1691014" cy="914400"/>
          </a:xfrm>
        </p:grpSpPr>
        <p:sp>
          <p:nvSpPr>
            <p:cNvPr id="10" name="Rounded Rectangle 9"/>
            <p:cNvSpPr/>
            <p:nvPr/>
          </p:nvSpPr>
          <p:spPr>
            <a:xfrm>
              <a:off x="1302708" y="1941535"/>
              <a:ext cx="1691014" cy="91440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427970" y="2204581"/>
              <a:ext cx="1402912" cy="369332"/>
            </a:xfrm>
            <a:prstGeom prst="rect">
              <a:avLst/>
            </a:prstGeom>
            <a:noFill/>
          </p:spPr>
          <p:txBody>
            <a:bodyPr wrap="square" rtlCol="0">
              <a:spAutoFit/>
            </a:bodyPr>
            <a:lstStyle/>
            <a:p>
              <a:pPr algn="ctr"/>
              <a:r>
                <a:rPr lang="en-US" dirty="0"/>
                <a:t>Adults</a:t>
              </a:r>
            </a:p>
          </p:txBody>
        </p:sp>
      </p:grpSp>
      <p:cxnSp>
        <p:nvCxnSpPr>
          <p:cNvPr id="13" name="Straight Arrow Connector 12"/>
          <p:cNvCxnSpPr/>
          <p:nvPr/>
        </p:nvCxnSpPr>
        <p:spPr>
          <a:xfrm>
            <a:off x="5210829" y="2757648"/>
            <a:ext cx="9081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50704" y="2091621"/>
            <a:ext cx="734860" cy="584775"/>
          </a:xfrm>
          <a:prstGeom prst="rect">
            <a:avLst/>
          </a:prstGeom>
          <a:noFill/>
        </p:spPr>
        <p:txBody>
          <a:bodyPr wrap="square" rtlCol="0">
            <a:spAutoFit/>
          </a:bodyPr>
          <a:lstStyle/>
          <a:p>
            <a:r>
              <a:rPr lang="el-GR" sz="3200" dirty="0"/>
              <a:t>ϕ</a:t>
            </a:r>
            <a:r>
              <a:rPr lang="en-US" sz="3200" baseline="30000" dirty="0"/>
              <a:t>J</a:t>
            </a:r>
            <a:endParaRPr lang="en-US" baseline="30000" dirty="0"/>
          </a:p>
        </p:txBody>
      </p:sp>
      <p:cxnSp>
        <p:nvCxnSpPr>
          <p:cNvPr id="16" name="Curved Connector 15"/>
          <p:cNvCxnSpPr>
            <a:stCxn id="10" idx="0"/>
            <a:endCxn id="10" idx="3"/>
          </p:cNvCxnSpPr>
          <p:nvPr/>
        </p:nvCxnSpPr>
        <p:spPr>
          <a:xfrm rot="16200000" flipH="1">
            <a:off x="7254658" y="2106295"/>
            <a:ext cx="457200" cy="845507"/>
          </a:xfrm>
          <a:prstGeom prst="curvedConnector4">
            <a:avLst>
              <a:gd name="adj1" fmla="val -104795"/>
              <a:gd name="adj2" fmla="val 12703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58826" y="1725161"/>
            <a:ext cx="734860" cy="584775"/>
          </a:xfrm>
          <a:prstGeom prst="rect">
            <a:avLst/>
          </a:prstGeom>
          <a:noFill/>
        </p:spPr>
        <p:txBody>
          <a:bodyPr wrap="square" rtlCol="0">
            <a:spAutoFit/>
          </a:bodyPr>
          <a:lstStyle/>
          <a:p>
            <a:r>
              <a:rPr lang="el-GR" sz="3200" dirty="0"/>
              <a:t>ϕ</a:t>
            </a:r>
            <a:r>
              <a:rPr lang="en-US" sz="3200" baseline="30000" dirty="0"/>
              <a:t>A</a:t>
            </a:r>
            <a:endParaRPr lang="en-US" baseline="30000" dirty="0"/>
          </a:p>
        </p:txBody>
      </p:sp>
      <p:cxnSp>
        <p:nvCxnSpPr>
          <p:cNvPr id="20" name="Curved Connector 19"/>
          <p:cNvCxnSpPr>
            <a:stCxn id="10" idx="2"/>
            <a:endCxn id="6" idx="2"/>
          </p:cNvCxnSpPr>
          <p:nvPr/>
        </p:nvCxnSpPr>
        <p:spPr>
          <a:xfrm rot="5400000">
            <a:off x="5708170" y="1872001"/>
            <a:ext cx="9488" cy="2695183"/>
          </a:xfrm>
          <a:prstGeom prst="curvedConnector3">
            <a:avLst>
              <a:gd name="adj1" fmla="val 739408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82436" y="3298408"/>
            <a:ext cx="467640" cy="584775"/>
          </a:xfrm>
          <a:prstGeom prst="rect">
            <a:avLst/>
          </a:prstGeom>
          <a:noFill/>
        </p:spPr>
        <p:txBody>
          <a:bodyPr wrap="square" rtlCol="0">
            <a:spAutoFit/>
          </a:bodyPr>
          <a:lstStyle/>
          <a:p>
            <a:r>
              <a:rPr lang="en-US" sz="3200" i="1" dirty="0" err="1"/>
              <a:t>f</a:t>
            </a:r>
            <a:r>
              <a:rPr lang="en-US" sz="3200" i="1" baseline="30000" dirty="0" err="1"/>
              <a:t>J</a:t>
            </a:r>
            <a:endParaRPr lang="en-US" i="1" baseline="30000" dirty="0"/>
          </a:p>
        </p:txBody>
      </p:sp>
    </p:spTree>
    <p:extLst>
      <p:ext uri="{BB962C8B-B14F-4D97-AF65-F5344CB8AC3E}">
        <p14:creationId xmlns:p14="http://schemas.microsoft.com/office/powerpoint/2010/main" val="19267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8E7B-2174-AF1A-8E2F-1394B3757968}"/>
              </a:ext>
            </a:extLst>
          </p:cNvPr>
          <p:cNvSpPr>
            <a:spLocks noGrp="1"/>
          </p:cNvSpPr>
          <p:nvPr>
            <p:ph type="title"/>
          </p:nvPr>
        </p:nvSpPr>
        <p:spPr/>
        <p:txBody>
          <a:bodyPr/>
          <a:lstStyle/>
          <a:p>
            <a:r>
              <a:rPr lang="en-US" dirty="0"/>
              <a:t>Red Knot (REKN) population model specification</a:t>
            </a:r>
          </a:p>
        </p:txBody>
      </p:sp>
      <p:sp>
        <p:nvSpPr>
          <p:cNvPr id="3" name="Content Placeholder 2">
            <a:extLst>
              <a:ext uri="{FF2B5EF4-FFF2-40B4-BE49-F238E27FC236}">
                <a16:creationId xmlns:a16="http://schemas.microsoft.com/office/drawing/2014/main" id="{2DD66D8D-6F15-B097-ACDE-281F54A2E0CD}"/>
              </a:ext>
            </a:extLst>
          </p:cNvPr>
          <p:cNvSpPr>
            <a:spLocks noGrp="1"/>
          </p:cNvSpPr>
          <p:nvPr>
            <p:ph idx="1"/>
          </p:nvPr>
        </p:nvSpPr>
        <p:spPr>
          <a:xfrm>
            <a:off x="838200" y="1930399"/>
            <a:ext cx="10515600" cy="4246563"/>
          </a:xfrm>
        </p:spPr>
        <p:txBody>
          <a:bodyPr>
            <a:normAutofit lnSpcReduction="10000"/>
          </a:bodyPr>
          <a:lstStyle/>
          <a:p>
            <a:r>
              <a:rPr lang="en-US" b="1" dirty="0"/>
              <a:t>Life history</a:t>
            </a:r>
            <a:r>
              <a:rPr lang="en-US" dirty="0"/>
              <a:t>: juvenile and adult stages. Start breeding at 2 years of age. Can live up to 20 years, but most don’t make it past 7 or 8 years. </a:t>
            </a:r>
          </a:p>
          <a:p>
            <a:r>
              <a:rPr lang="en-US" b="1" dirty="0"/>
              <a:t>Adult Survival rate</a:t>
            </a:r>
            <a:r>
              <a:rPr lang="en-US" dirty="0"/>
              <a:t>: 93% per year at “normal” HSC abundance</a:t>
            </a:r>
          </a:p>
          <a:p>
            <a:r>
              <a:rPr lang="en-US" b="1" dirty="0"/>
              <a:t>Juvenile Survival rate</a:t>
            </a:r>
            <a:r>
              <a:rPr lang="en-US" dirty="0"/>
              <a:t>: 75% annually</a:t>
            </a:r>
          </a:p>
          <a:p>
            <a:r>
              <a:rPr lang="en-US" b="1" dirty="0"/>
              <a:t>Reproduction</a:t>
            </a:r>
            <a:r>
              <a:rPr lang="en-US" dirty="0"/>
              <a:t>: each adult produces 0.15 offspring annually that survive to become juveniles</a:t>
            </a:r>
          </a:p>
          <a:p>
            <a:r>
              <a:rPr lang="en-US" b="1" dirty="0"/>
              <a:t>Abundance</a:t>
            </a:r>
            <a:r>
              <a:rPr lang="en-US" dirty="0"/>
              <a:t>: around 50,000 adults and 5,000 juveniles</a:t>
            </a:r>
          </a:p>
          <a:p>
            <a:endParaRPr lang="en-US" dirty="0"/>
          </a:p>
          <a:p>
            <a:pPr marL="0" indent="0">
              <a:buNone/>
            </a:pPr>
            <a:r>
              <a:rPr lang="en-US" i="1" dirty="0"/>
              <a:t>Let’s build a REKN population model using </a:t>
            </a:r>
            <a:r>
              <a:rPr lang="en-US" i="1" dirty="0" err="1"/>
              <a:t>InsightMaker</a:t>
            </a:r>
            <a:endParaRPr lang="en-US" i="1" dirty="0"/>
          </a:p>
          <a:p>
            <a:endParaRPr lang="en-US" dirty="0"/>
          </a:p>
          <a:p>
            <a:endParaRPr lang="en-US" dirty="0"/>
          </a:p>
        </p:txBody>
      </p:sp>
    </p:spTree>
    <p:extLst>
      <p:ext uri="{BB962C8B-B14F-4D97-AF65-F5344CB8AC3E}">
        <p14:creationId xmlns:p14="http://schemas.microsoft.com/office/powerpoint/2010/main" val="74691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REKN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p:txBody>
          <a:bodyPr>
            <a:normAutofit lnSpcReduction="10000"/>
          </a:bodyPr>
          <a:lstStyle/>
          <a:p>
            <a:pPr marL="514350" indent="-514350">
              <a:buFont typeface="+mj-lt"/>
              <a:buAutoNum type="arabicPeriod"/>
            </a:pPr>
            <a:r>
              <a:rPr lang="en-US" dirty="0"/>
              <a:t>Baseline- run the model with all parameters at baseline levels (normal levels of horseshoe crab eggs)</a:t>
            </a:r>
          </a:p>
          <a:p>
            <a:pPr marL="514350" indent="-514350">
              <a:buFont typeface="+mj-lt"/>
              <a:buAutoNum type="arabicPeriod"/>
            </a:pPr>
            <a:r>
              <a:rPr lang="en-US" dirty="0"/>
              <a:t>Run the model with the HSC population cut in half</a:t>
            </a:r>
          </a:p>
          <a:p>
            <a:pPr marL="514350" indent="-514350">
              <a:buFont typeface="+mj-lt"/>
              <a:buAutoNum type="arabicPeriod"/>
            </a:pPr>
            <a:r>
              <a:rPr lang="en-US" dirty="0"/>
              <a:t>Run the model with the HSC population set to zero (catastrophic collapse of the population)</a:t>
            </a:r>
          </a:p>
          <a:p>
            <a:pPr marL="514350" indent="-514350">
              <a:buFont typeface="+mj-lt"/>
              <a:buAutoNum type="arabicPeriod"/>
            </a:pPr>
            <a:endParaRPr lang="en-US" sz="1300" dirty="0"/>
          </a:p>
          <a:p>
            <a:pPr marL="0" indent="0">
              <a:buNone/>
            </a:pPr>
            <a:endParaRPr lang="en-US" sz="1200" dirty="0"/>
          </a:p>
          <a:p>
            <a:pPr marL="0" indent="0">
              <a:buNone/>
            </a:pPr>
            <a:r>
              <a:rPr lang="en-US" i="1" dirty="0"/>
              <a:t>Please work together to describe the results of your scenario tests, and what this might mean for regulating the harvest of horseshoe crabs in Delaware Bay. Does this result make sense, based on what you know about red knots?</a:t>
            </a:r>
          </a:p>
          <a:p>
            <a:pPr marL="514350" indent="-514350">
              <a:buFont typeface="+mj-lt"/>
              <a:buAutoNum type="arabicPeriod"/>
            </a:pPr>
            <a:endParaRPr lang="en-US" dirty="0"/>
          </a:p>
        </p:txBody>
      </p:sp>
    </p:spTree>
    <p:extLst>
      <p:ext uri="{BB962C8B-B14F-4D97-AF65-F5344CB8AC3E}">
        <p14:creationId xmlns:p14="http://schemas.microsoft.com/office/powerpoint/2010/main" val="235231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The Flyways — RED KNOTS"/>
          <p:cNvPicPr>
            <a:picLocks noChangeAspect="1" noChangeArrowheads="1"/>
          </p:cNvPicPr>
          <p:nvPr/>
        </p:nvPicPr>
        <p:blipFill rotWithShape="1">
          <a:blip r:embed="rId2">
            <a:extLst>
              <a:ext uri="{28A0092B-C50C-407E-A947-70E740481C1C}">
                <a14:useLocalDpi xmlns:a14="http://schemas.microsoft.com/office/drawing/2010/main" val="0"/>
              </a:ext>
            </a:extLst>
          </a:blip>
          <a:srcRect l="5890" r="61941"/>
          <a:stretch/>
        </p:blipFill>
        <p:spPr bwMode="auto">
          <a:xfrm>
            <a:off x="1080208" y="161925"/>
            <a:ext cx="4460229" cy="6484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7700"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74553" y="137160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87962" y="361950"/>
            <a:ext cx="150495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6" name="Picture 6" descr="Delaware Bay and the main parts of the shore used by red knots (dark...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18" y="161926"/>
            <a:ext cx="4825019" cy="6484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187" t="21586" r="16771" b="31921"/>
          <a:stretch/>
        </p:blipFill>
        <p:spPr bwMode="auto">
          <a:xfrm>
            <a:off x="647700" y="4552950"/>
            <a:ext cx="1885951"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23833"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7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https://insightmaker.com/insight/hoWpE5JlD9x5AaPHujVg4/Red-Knot-Matrix-Model</a:t>
            </a:r>
            <a:r>
              <a:rPr lang="en-US" dirty="0"/>
              <a:t> </a:t>
            </a:r>
          </a:p>
          <a:p>
            <a:endParaRPr lang="en-US" dirty="0"/>
          </a:p>
        </p:txBody>
      </p:sp>
    </p:spTree>
    <p:extLst>
      <p:ext uri="{BB962C8B-B14F-4D97-AF65-F5344CB8AC3E}">
        <p14:creationId xmlns:p14="http://schemas.microsoft.com/office/powerpoint/2010/main" val="349518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161676" y="1209567"/>
            <a:ext cx="7156495" cy="1803187"/>
          </a:xfrm>
          <a:prstGeom prst="rect">
            <a:avLst/>
          </a:prstGeom>
        </p:spPr>
      </p:pic>
      <p:sp>
        <p:nvSpPr>
          <p:cNvPr id="8" name="TextBox 7">
            <a:extLst>
              <a:ext uri="{FF2B5EF4-FFF2-40B4-BE49-F238E27FC236}">
                <a16:creationId xmlns:a16="http://schemas.microsoft.com/office/drawing/2014/main" id="{4B945FC0-9DAD-1CB3-C95D-BE09B27635A6}"/>
              </a:ext>
            </a:extLst>
          </p:cNvPr>
          <p:cNvSpPr txBox="1"/>
          <p:nvPr/>
        </p:nvSpPr>
        <p:spPr>
          <a:xfrm>
            <a:off x="1672245" y="4703945"/>
            <a:ext cx="9600806" cy="646331"/>
          </a:xfrm>
          <a:prstGeom prst="rect">
            <a:avLst/>
          </a:prstGeom>
          <a:noFill/>
        </p:spPr>
        <p:txBody>
          <a:bodyPr wrap="square" rtlCol="0">
            <a:spAutoFit/>
          </a:bodyPr>
          <a:lstStyle/>
          <a:p>
            <a:r>
              <a:rPr lang="en-US" sz="3600" dirty="0"/>
              <a:t>REKN Lambda = 1.04 (at baseline HSC abundance)</a:t>
            </a:r>
          </a:p>
        </p:txBody>
      </p:sp>
      <p:sp>
        <p:nvSpPr>
          <p:cNvPr id="9" name="TextBox 8">
            <a:extLst>
              <a:ext uri="{FF2B5EF4-FFF2-40B4-BE49-F238E27FC236}">
                <a16:creationId xmlns:a16="http://schemas.microsoft.com/office/drawing/2014/main" id="{DB106C66-0220-EF2D-5460-AF0DFABC5906}"/>
              </a:ext>
            </a:extLst>
          </p:cNvPr>
          <p:cNvSpPr txBox="1"/>
          <p:nvPr/>
        </p:nvSpPr>
        <p:spPr>
          <a:xfrm>
            <a:off x="1672245" y="5350276"/>
            <a:ext cx="9600806" cy="646331"/>
          </a:xfrm>
          <a:prstGeom prst="rect">
            <a:avLst/>
          </a:prstGeom>
          <a:noFill/>
        </p:spPr>
        <p:txBody>
          <a:bodyPr wrap="square" rtlCol="0">
            <a:spAutoFit/>
          </a:bodyPr>
          <a:lstStyle/>
          <a:p>
            <a:r>
              <a:rPr lang="en-US" sz="3600" dirty="0">
                <a:solidFill>
                  <a:srgbClr val="FF0000"/>
                </a:solidFill>
              </a:rPr>
              <a:t>REKN Lambda = 1.01 (at ZERO HSC abundance)</a:t>
            </a:r>
          </a:p>
        </p:txBody>
      </p:sp>
    </p:spTree>
    <p:extLst>
      <p:ext uri="{BB962C8B-B14F-4D97-AF65-F5344CB8AC3E}">
        <p14:creationId xmlns:p14="http://schemas.microsoft.com/office/powerpoint/2010/main" val="42006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A0C9-3BD9-072C-29A1-47D17423B13A}"/>
              </a:ext>
            </a:extLst>
          </p:cNvPr>
          <p:cNvSpPr>
            <a:spLocks noGrp="1"/>
          </p:cNvSpPr>
          <p:nvPr>
            <p:ph type="title"/>
          </p:nvPr>
        </p:nvSpPr>
        <p:spPr/>
        <p:txBody>
          <a:bodyPr/>
          <a:lstStyle/>
          <a:p>
            <a:endParaRPr lang="en-US"/>
          </a:p>
        </p:txBody>
      </p:sp>
      <p:pic>
        <p:nvPicPr>
          <p:cNvPr id="4" name="Graphic 13">
            <a:extLst>
              <a:ext uri="{FF2B5EF4-FFF2-40B4-BE49-F238E27FC236}">
                <a16:creationId xmlns:a16="http://schemas.microsoft.com/office/drawing/2014/main" id="{7498C996-15C1-E2E2-E637-B1F39C82AFBC}"/>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b="14039"/>
          <a:stretch/>
        </p:blipFill>
        <p:spPr bwMode="auto">
          <a:xfrm>
            <a:off x="1017896" y="0"/>
            <a:ext cx="10023143" cy="68923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68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A8C81-73F0-9778-0DE3-8EAA912D3E34}"/>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Horseshoe crab model</a:t>
            </a:r>
          </a:p>
        </p:txBody>
      </p:sp>
      <p:pic>
        <p:nvPicPr>
          <p:cNvPr id="2056" name="Picture 8" descr="Horseshoe Crab - Vector Image">
            <a:extLst>
              <a:ext uri="{FF2B5EF4-FFF2-40B4-BE49-F238E27FC236}">
                <a16:creationId xmlns:a16="http://schemas.microsoft.com/office/drawing/2014/main" id="{0057E3F6-49EA-8A6C-AD4A-C2A1D286A1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605522"/>
            <a:ext cx="6780700" cy="36446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06B2B3FC-A48B-CDC6-00CE-1704BA38D7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782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BBA1-6F0F-E76E-4A6E-FB2A13A4F84C}"/>
              </a:ext>
            </a:extLst>
          </p:cNvPr>
          <p:cNvSpPr>
            <a:spLocks noGrp="1"/>
          </p:cNvSpPr>
          <p:nvPr>
            <p:ph type="title"/>
          </p:nvPr>
        </p:nvSpPr>
        <p:spPr/>
        <p:txBody>
          <a:bodyPr>
            <a:normAutofit/>
          </a:bodyPr>
          <a:lstStyle/>
          <a:p>
            <a:r>
              <a:rPr lang="en-US" dirty="0"/>
              <a:t>Fundamentals of population ecology: stochasticity and uncertainty</a:t>
            </a:r>
          </a:p>
        </p:txBody>
      </p:sp>
      <p:sp>
        <p:nvSpPr>
          <p:cNvPr id="3" name="Content Placeholder 2">
            <a:extLst>
              <a:ext uri="{FF2B5EF4-FFF2-40B4-BE49-F238E27FC236}">
                <a16:creationId xmlns:a16="http://schemas.microsoft.com/office/drawing/2014/main" id="{A7850B77-4713-165A-6DB6-F9F2205A7AA5}"/>
              </a:ext>
            </a:extLst>
          </p:cNvPr>
          <p:cNvSpPr>
            <a:spLocks noGrp="1"/>
          </p:cNvSpPr>
          <p:nvPr>
            <p:ph idx="1"/>
          </p:nvPr>
        </p:nvSpPr>
        <p:spPr>
          <a:xfrm>
            <a:off x="838200" y="2238233"/>
            <a:ext cx="10515600" cy="3938730"/>
          </a:xfrm>
        </p:spPr>
        <p:txBody>
          <a:bodyPr/>
          <a:lstStyle/>
          <a:p>
            <a:r>
              <a:rPr lang="en-US" dirty="0"/>
              <a:t>Lack of Knowledge</a:t>
            </a:r>
          </a:p>
          <a:p>
            <a:pPr lvl="1"/>
            <a:r>
              <a:rPr lang="en-US" dirty="0"/>
              <a:t>Simulate under many replicates of alternative scenarios covering the range of uncertainty we have about our study system</a:t>
            </a:r>
          </a:p>
          <a:p>
            <a:r>
              <a:rPr lang="en-US" dirty="0"/>
              <a:t>Randomness of the system</a:t>
            </a:r>
          </a:p>
          <a:p>
            <a:pPr lvl="1"/>
            <a:r>
              <a:rPr lang="en-US" dirty="0"/>
              <a:t>Environmental stochasticity</a:t>
            </a:r>
          </a:p>
          <a:p>
            <a:pPr lvl="1"/>
            <a:r>
              <a:rPr lang="en-US" dirty="0"/>
              <a:t>Demographic stochasticity</a:t>
            </a:r>
          </a:p>
        </p:txBody>
      </p:sp>
    </p:spTree>
    <p:extLst>
      <p:ext uri="{BB962C8B-B14F-4D97-AF65-F5344CB8AC3E}">
        <p14:creationId xmlns:p14="http://schemas.microsoft.com/office/powerpoint/2010/main" val="115403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75272" y="2755901"/>
            <a:ext cx="5330828" cy="388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14300"/>
            <a:ext cx="10515600" cy="1325563"/>
          </a:xfrm>
        </p:spPr>
        <p:txBody>
          <a:bodyPr/>
          <a:lstStyle/>
          <a:p>
            <a:r>
              <a:rPr lang="en-US" dirty="0"/>
              <a:t>The future is uncertain. Model it anyway!</a:t>
            </a:r>
          </a:p>
        </p:txBody>
      </p:sp>
      <p:sp>
        <p:nvSpPr>
          <p:cNvPr id="3" name="Content Placeholder 2"/>
          <p:cNvSpPr>
            <a:spLocks noGrp="1"/>
          </p:cNvSpPr>
          <p:nvPr>
            <p:ph idx="1"/>
          </p:nvPr>
        </p:nvSpPr>
        <p:spPr>
          <a:xfrm>
            <a:off x="838200" y="1439863"/>
            <a:ext cx="10515600" cy="4737100"/>
          </a:xfrm>
        </p:spPr>
        <p:txBody>
          <a:bodyPr/>
          <a:lstStyle/>
          <a:p>
            <a:r>
              <a:rPr lang="en-US" dirty="0"/>
              <a:t>Any of these trajectories might represent the future of the population. The </a:t>
            </a:r>
            <a:r>
              <a:rPr lang="en-US" b="1" dirty="0"/>
              <a:t>distribution of outcomes </a:t>
            </a:r>
            <a:r>
              <a:rPr lang="en-US" dirty="0"/>
              <a:t>can be interpreted as our prediction.</a:t>
            </a:r>
          </a:p>
        </p:txBody>
      </p:sp>
      <p:graphicFrame>
        <p:nvGraphicFramePr>
          <p:cNvPr id="7" name="Object 3"/>
          <p:cNvGraphicFramePr>
            <a:graphicFrameLocks noChangeAspect="1"/>
          </p:cNvGraphicFramePr>
          <p:nvPr>
            <p:extLst>
              <p:ext uri="{D42A27DB-BD31-4B8C-83A1-F6EECF244321}">
                <p14:modId xmlns:p14="http://schemas.microsoft.com/office/powerpoint/2010/main" val="257174628"/>
              </p:ext>
            </p:extLst>
          </p:nvPr>
        </p:nvGraphicFramePr>
        <p:xfrm>
          <a:off x="3575272" y="2925752"/>
          <a:ext cx="5330828" cy="3716349"/>
        </p:xfrm>
        <a:graphic>
          <a:graphicData uri="http://schemas.openxmlformats.org/presentationml/2006/ole">
            <mc:AlternateContent xmlns:mc="http://schemas.openxmlformats.org/markup-compatibility/2006">
              <mc:Choice xmlns:v="urn:schemas-microsoft-com:vml" Requires="v">
                <p:oleObj spid="_x0000_s1026" name="SPW 6.0 Graph" r:id="rId4" imgW="5650992" imgH="4233672" progId="">
                  <p:embed/>
                </p:oleObj>
              </mc:Choice>
              <mc:Fallback>
                <p:oleObj name="SPW 6.0 Graph" r:id="rId4" imgW="5650992" imgH="4233672" progId="">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t="9636" r="7248"/>
                      <a:stretch>
                        <a:fillRect/>
                      </a:stretch>
                    </p:blipFill>
                    <p:spPr bwMode="auto">
                      <a:xfrm>
                        <a:off x="3575272" y="2925752"/>
                        <a:ext cx="5330828" cy="37163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8423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C1AF-372C-FE3F-B4AE-18878B058AF7}"/>
              </a:ext>
            </a:extLst>
          </p:cNvPr>
          <p:cNvSpPr>
            <a:spLocks noGrp="1"/>
          </p:cNvSpPr>
          <p:nvPr>
            <p:ph type="title"/>
          </p:nvPr>
        </p:nvSpPr>
        <p:spPr/>
        <p:txBody>
          <a:bodyPr/>
          <a:lstStyle/>
          <a:p>
            <a:r>
              <a:rPr lang="en-US" dirty="0"/>
              <a:t>Horseshoe crab model specification</a:t>
            </a:r>
          </a:p>
        </p:txBody>
      </p:sp>
      <p:sp>
        <p:nvSpPr>
          <p:cNvPr id="3" name="Content Placeholder 2">
            <a:extLst>
              <a:ext uri="{FF2B5EF4-FFF2-40B4-BE49-F238E27FC236}">
                <a16:creationId xmlns:a16="http://schemas.microsoft.com/office/drawing/2014/main" id="{5C4CD264-0A83-99F3-BB0E-1FF755C1085B}"/>
              </a:ext>
            </a:extLst>
          </p:cNvPr>
          <p:cNvSpPr>
            <a:spLocks noGrp="1"/>
          </p:cNvSpPr>
          <p:nvPr>
            <p:ph idx="1"/>
          </p:nvPr>
        </p:nvSpPr>
        <p:spPr/>
        <p:txBody>
          <a:bodyPr/>
          <a:lstStyle/>
          <a:p>
            <a:r>
              <a:rPr lang="en-US" dirty="0"/>
              <a:t>Only model female adult (reproductive) HSC (single stock)</a:t>
            </a:r>
          </a:p>
          <a:p>
            <a:r>
              <a:rPr lang="en-US" dirty="0"/>
              <a:t>Starting population size is around </a:t>
            </a:r>
            <a:r>
              <a:rPr lang="en-US" b="1" dirty="0"/>
              <a:t>10 million females </a:t>
            </a:r>
            <a:r>
              <a:rPr lang="en-US" dirty="0"/>
              <a:t>in Delaware Bay</a:t>
            </a:r>
          </a:p>
          <a:p>
            <a:r>
              <a:rPr lang="en-US" dirty="0"/>
              <a:t>Baseline harvest due to all other sources (biomedical, bycatch) is around </a:t>
            </a:r>
            <a:r>
              <a:rPr lang="en-US" b="1" dirty="0"/>
              <a:t>50,000 per year</a:t>
            </a:r>
          </a:p>
          <a:p>
            <a:r>
              <a:rPr lang="en-US" dirty="0"/>
              <a:t>Recruitment rate (rate of entry of new adults into the population each year) is modeled using a </a:t>
            </a:r>
            <a:r>
              <a:rPr lang="en-US" b="1" dirty="0"/>
              <a:t>lognormal random number generator </a:t>
            </a:r>
            <a:r>
              <a:rPr lang="en-US" dirty="0"/>
              <a:t>with average recruitment of </a:t>
            </a:r>
            <a:r>
              <a:rPr lang="en-US" b="1" dirty="0"/>
              <a:t>3.2 million per year </a:t>
            </a:r>
            <a:r>
              <a:rPr lang="en-US" dirty="0"/>
              <a:t>and </a:t>
            </a:r>
            <a:r>
              <a:rPr lang="en-US" b="1" dirty="0"/>
              <a:t>log-</a:t>
            </a:r>
            <a:r>
              <a:rPr lang="en-US" b="1" dirty="0" err="1"/>
              <a:t>sd</a:t>
            </a:r>
            <a:r>
              <a:rPr lang="en-US" b="1" dirty="0"/>
              <a:t> of 0.5</a:t>
            </a:r>
            <a:r>
              <a:rPr lang="en-US" dirty="0"/>
              <a:t>.</a:t>
            </a:r>
          </a:p>
          <a:p>
            <a:r>
              <a:rPr lang="en-US" b="1" dirty="0"/>
              <a:t>Adult mortality is 30%</a:t>
            </a:r>
          </a:p>
          <a:p>
            <a:endParaRPr lang="en-US" dirty="0"/>
          </a:p>
        </p:txBody>
      </p:sp>
    </p:spTree>
    <p:extLst>
      <p:ext uri="{BB962C8B-B14F-4D97-AF65-F5344CB8AC3E}">
        <p14:creationId xmlns:p14="http://schemas.microsoft.com/office/powerpoint/2010/main" val="169771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HSC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a:xfrm>
            <a:off x="838200" y="1478071"/>
            <a:ext cx="10515600" cy="4698892"/>
          </a:xfrm>
        </p:spPr>
        <p:txBody>
          <a:bodyPr>
            <a:normAutofit fontScale="77500" lnSpcReduction="20000"/>
          </a:bodyPr>
          <a:lstStyle/>
          <a:p>
            <a:pPr marL="514350" indent="-514350">
              <a:buFont typeface="+mj-lt"/>
              <a:buAutoNum type="arabicPeriod"/>
            </a:pPr>
            <a:r>
              <a:rPr lang="en-US" dirty="0"/>
              <a:t>Baseline- run the model with no commercial harvest of females (only baseline harvest)</a:t>
            </a:r>
          </a:p>
          <a:p>
            <a:pPr marL="514350" indent="-514350">
              <a:buFont typeface="+mj-lt"/>
              <a:buAutoNum type="arabicPeriod"/>
            </a:pPr>
            <a:r>
              <a:rPr lang="en-US" dirty="0"/>
              <a:t>Run the model with maximum proposed commercial harvest of females: 210,000 females harvested per year</a:t>
            </a:r>
          </a:p>
          <a:p>
            <a:pPr marL="514350" indent="-514350">
              <a:buFont typeface="+mj-lt"/>
              <a:buAutoNum type="arabicPeriod"/>
            </a:pPr>
            <a:r>
              <a:rPr lang="en-US" dirty="0"/>
              <a:t>Run the model with 1 million females harvested each year (much higher than max proposed harvest)</a:t>
            </a:r>
          </a:p>
          <a:p>
            <a:pPr marL="514350" indent="-514350">
              <a:buFont typeface="+mj-lt"/>
              <a:buAutoNum type="arabicPeriod"/>
            </a:pPr>
            <a:r>
              <a:rPr lang="en-US" dirty="0"/>
              <a:t>What is the maximum sustainable harvest rate (number of females harvested per year) in this population? Note that you need to define what “sustainable” means here!</a:t>
            </a:r>
          </a:p>
          <a:p>
            <a:pPr marL="514350" indent="-514350">
              <a:buFont typeface="+mj-lt"/>
              <a:buAutoNum type="arabicPeriod"/>
            </a:pPr>
            <a:r>
              <a:rPr lang="en-US" dirty="0"/>
              <a:t>Keeping the same harvest rate (maximum harvest rate identified above), run the model again with the average recruitment parameter cut in half. Is the population still sustainable?</a:t>
            </a:r>
          </a:p>
          <a:p>
            <a:pPr marL="0" indent="0">
              <a:buNone/>
            </a:pPr>
            <a:endParaRPr lang="en-US" dirty="0"/>
          </a:p>
          <a:p>
            <a:pPr marL="0" indent="0">
              <a:buNone/>
            </a:pPr>
            <a:r>
              <a:rPr lang="en-US" i="1" dirty="0"/>
              <a:t>Please work together to describe the results of your scenario tests. Do you think this population is likely to be resilient to the maximum allowable female harvest rates? Why or why not?</a:t>
            </a:r>
          </a:p>
        </p:txBody>
      </p:sp>
    </p:spTree>
    <p:extLst>
      <p:ext uri="{BB962C8B-B14F-4D97-AF65-F5344CB8AC3E}">
        <p14:creationId xmlns:p14="http://schemas.microsoft.com/office/powerpoint/2010/main" val="1141193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https://insightmaker.com/insight/gim35Z9XDbmFy7gcQy2JD/Horseshoe-crab-model</a:t>
            </a:r>
            <a:r>
              <a:rPr lang="en-US" dirty="0"/>
              <a:t> </a:t>
            </a:r>
          </a:p>
        </p:txBody>
      </p:sp>
    </p:spTree>
    <p:extLst>
      <p:ext uri="{BB962C8B-B14F-4D97-AF65-F5344CB8AC3E}">
        <p14:creationId xmlns:p14="http://schemas.microsoft.com/office/powerpoint/2010/main" val="353043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9646-93B2-B1B0-99F5-E680DDFC4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1FA2B-F1B5-2103-A2CF-D912F6B3A94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08D43053-F2EE-A3E4-C4DE-A956FAFC16EE}"/>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5324" b="5324"/>
          <a:stretch/>
        </p:blipFill>
        <p:spPr>
          <a:xfrm>
            <a:off x="887453" y="137786"/>
            <a:ext cx="10598913" cy="6511822"/>
          </a:xfrm>
          <a:prstGeom prst="rect">
            <a:avLst/>
          </a:prstGeom>
        </p:spPr>
      </p:pic>
    </p:spTree>
    <p:extLst>
      <p:ext uri="{BB962C8B-B14F-4D97-AF65-F5344CB8AC3E}">
        <p14:creationId xmlns:p14="http://schemas.microsoft.com/office/powerpoint/2010/main" val="267339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1952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12">
            <a:extLst>
              <a:ext uri="{FF2B5EF4-FFF2-40B4-BE49-F238E27FC236}">
                <a16:creationId xmlns:a16="http://schemas.microsoft.com/office/drawing/2014/main" id="{147BA08B-06A2-F010-1CDA-C0CB5497FBD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57416" y="139889"/>
            <a:ext cx="10077167" cy="6718111"/>
          </a:xfrm>
          <a:prstGeom prst="rect">
            <a:avLst/>
          </a:prstGeom>
        </p:spPr>
      </p:pic>
    </p:spTree>
    <p:extLst>
      <p:ext uri="{BB962C8B-B14F-4D97-AF65-F5344CB8AC3E}">
        <p14:creationId xmlns:p14="http://schemas.microsoft.com/office/powerpoint/2010/main" val="308762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E9E-CECB-97D5-BC05-17F2C79881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8EAA7-7829-9DC3-844E-40AFCDAACAB3}"/>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3A2F1D0E-60DD-8FD8-6A38-92384012D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121"/>
          <a:stretch/>
        </p:blipFill>
        <p:spPr>
          <a:xfrm>
            <a:off x="880601" y="272839"/>
            <a:ext cx="10841200" cy="3672860"/>
          </a:xfrm>
          <a:prstGeom prst="rect">
            <a:avLst/>
          </a:prstGeom>
        </p:spPr>
      </p:pic>
      <p:pic>
        <p:nvPicPr>
          <p:cNvPr id="6" name="Picture 5">
            <a:extLst>
              <a:ext uri="{FF2B5EF4-FFF2-40B4-BE49-F238E27FC236}">
                <a16:creationId xmlns:a16="http://schemas.microsoft.com/office/drawing/2014/main" id="{B727E2CC-4D75-AEFD-C10C-D06E144895DB}"/>
              </a:ext>
            </a:extLst>
          </p:cNvPr>
          <p:cNvPicPr>
            <a:picLocks noChangeAspect="1"/>
          </p:cNvPicPr>
          <p:nvPr/>
        </p:nvPicPr>
        <p:blipFill>
          <a:blip r:embed="rId3"/>
          <a:stretch>
            <a:fillRect/>
          </a:stretch>
        </p:blipFill>
        <p:spPr>
          <a:xfrm>
            <a:off x="1802913" y="3903193"/>
            <a:ext cx="8270002" cy="2854112"/>
          </a:xfrm>
          <a:prstGeom prst="rect">
            <a:avLst/>
          </a:prstGeom>
        </p:spPr>
      </p:pic>
    </p:spTree>
    <p:extLst>
      <p:ext uri="{BB962C8B-B14F-4D97-AF65-F5344CB8AC3E}">
        <p14:creationId xmlns:p14="http://schemas.microsoft.com/office/powerpoint/2010/main" val="19079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21AD-31B4-CC2B-41E3-F6D2DCD327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F930C3-63EF-1504-7EDC-375BFE3CCD82}"/>
              </a:ext>
            </a:extLst>
          </p:cNvPr>
          <p:cNvSpPr>
            <a:spLocks noGrp="1"/>
          </p:cNvSpPr>
          <p:nvPr>
            <p:ph idx="1"/>
          </p:nvPr>
        </p:nvSpPr>
        <p:spPr/>
        <p:txBody>
          <a:bodyPr/>
          <a:lstStyle/>
          <a:p>
            <a:endParaRPr lang="en-US" dirty="0"/>
          </a:p>
        </p:txBody>
      </p:sp>
      <p:pic>
        <p:nvPicPr>
          <p:cNvPr id="4" name="Picture 3" descr="Graphical user interface&#10;&#10;Description automatically generated with low confidence">
            <a:extLst>
              <a:ext uri="{FF2B5EF4-FFF2-40B4-BE49-F238E27FC236}">
                <a16:creationId xmlns:a16="http://schemas.microsoft.com/office/drawing/2014/main" id="{2E209DB2-C3AA-13CC-704E-6FFDAB2A58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166" b="33766"/>
          <a:stretch/>
        </p:blipFill>
        <p:spPr>
          <a:xfrm>
            <a:off x="864171" y="147729"/>
            <a:ext cx="10928109" cy="3722939"/>
          </a:xfrm>
          <a:prstGeom prst="rect">
            <a:avLst/>
          </a:prstGeom>
        </p:spPr>
      </p:pic>
      <p:pic>
        <p:nvPicPr>
          <p:cNvPr id="6" name="Picture 5">
            <a:extLst>
              <a:ext uri="{FF2B5EF4-FFF2-40B4-BE49-F238E27FC236}">
                <a16:creationId xmlns:a16="http://schemas.microsoft.com/office/drawing/2014/main" id="{573386E3-8002-8918-389B-754D1D1D0EBB}"/>
              </a:ext>
            </a:extLst>
          </p:cNvPr>
          <p:cNvPicPr>
            <a:picLocks noChangeAspect="1"/>
          </p:cNvPicPr>
          <p:nvPr/>
        </p:nvPicPr>
        <p:blipFill>
          <a:blip r:embed="rId3"/>
          <a:stretch>
            <a:fillRect/>
          </a:stretch>
        </p:blipFill>
        <p:spPr>
          <a:xfrm>
            <a:off x="1769120" y="3986467"/>
            <a:ext cx="8396113" cy="2871533"/>
          </a:xfrm>
          <a:prstGeom prst="rect">
            <a:avLst/>
          </a:prstGeom>
        </p:spPr>
      </p:pic>
    </p:spTree>
    <p:extLst>
      <p:ext uri="{BB962C8B-B14F-4D97-AF65-F5344CB8AC3E}">
        <p14:creationId xmlns:p14="http://schemas.microsoft.com/office/powerpoint/2010/main" val="121887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7783-DBD4-5B8C-DAB5-A722857356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A06FE3-E5DD-3120-7EB7-DF618EFF7558}"/>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576E9D70-3A27-CE9F-BBB3-FED676700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5782"/>
          <a:stretch/>
        </p:blipFill>
        <p:spPr>
          <a:xfrm>
            <a:off x="972728" y="203200"/>
            <a:ext cx="10985991" cy="3759200"/>
          </a:xfrm>
          <a:prstGeom prst="rect">
            <a:avLst/>
          </a:prstGeom>
        </p:spPr>
      </p:pic>
      <p:pic>
        <p:nvPicPr>
          <p:cNvPr id="6" name="Picture 5">
            <a:extLst>
              <a:ext uri="{FF2B5EF4-FFF2-40B4-BE49-F238E27FC236}">
                <a16:creationId xmlns:a16="http://schemas.microsoft.com/office/drawing/2014/main" id="{8B71FF22-3B8D-D016-653D-F0B6B634605B}"/>
              </a:ext>
            </a:extLst>
          </p:cNvPr>
          <p:cNvPicPr>
            <a:picLocks noChangeAspect="1"/>
          </p:cNvPicPr>
          <p:nvPr/>
        </p:nvPicPr>
        <p:blipFill>
          <a:blip r:embed="rId3"/>
          <a:stretch>
            <a:fillRect/>
          </a:stretch>
        </p:blipFill>
        <p:spPr>
          <a:xfrm>
            <a:off x="3358972" y="3921127"/>
            <a:ext cx="5474055" cy="2646314"/>
          </a:xfrm>
          <a:prstGeom prst="rect">
            <a:avLst/>
          </a:prstGeom>
        </p:spPr>
      </p:pic>
    </p:spTree>
    <p:extLst>
      <p:ext uri="{BB962C8B-B14F-4D97-AF65-F5344CB8AC3E}">
        <p14:creationId xmlns:p14="http://schemas.microsoft.com/office/powerpoint/2010/main" val="30185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64BE-97AF-6BD4-884F-D33A667AB701}"/>
              </a:ext>
            </a:extLst>
          </p:cNvPr>
          <p:cNvSpPr>
            <a:spLocks noGrp="1"/>
          </p:cNvSpPr>
          <p:nvPr>
            <p:ph type="title"/>
          </p:nvPr>
        </p:nvSpPr>
        <p:spPr/>
        <p:txBody>
          <a:bodyPr/>
          <a:lstStyle/>
          <a:p>
            <a:r>
              <a:rPr lang="en-US" dirty="0"/>
              <a:t>Fundamentals of population ecology (and statistics): error checking</a:t>
            </a:r>
          </a:p>
        </p:txBody>
      </p:sp>
      <p:sp>
        <p:nvSpPr>
          <p:cNvPr id="3" name="Content Placeholder 2">
            <a:extLst>
              <a:ext uri="{FF2B5EF4-FFF2-40B4-BE49-F238E27FC236}">
                <a16:creationId xmlns:a16="http://schemas.microsoft.com/office/drawing/2014/main" id="{E0B10B15-004F-3849-2A62-4BA35712F8F9}"/>
              </a:ext>
            </a:extLst>
          </p:cNvPr>
          <p:cNvSpPr>
            <a:spLocks noGrp="1"/>
          </p:cNvSpPr>
          <p:nvPr>
            <p:ph idx="1"/>
          </p:nvPr>
        </p:nvSpPr>
        <p:spPr/>
        <p:txBody>
          <a:bodyPr/>
          <a:lstStyle/>
          <a:p>
            <a:r>
              <a:rPr lang="en-US" dirty="0"/>
              <a:t>Does the model fit the training data?</a:t>
            </a:r>
          </a:p>
          <a:p>
            <a:pPr lvl="1"/>
            <a:r>
              <a:rPr lang="en-US" dirty="0"/>
              <a:t>Goodness of fit tests</a:t>
            </a:r>
          </a:p>
          <a:p>
            <a:pPr lvl="1"/>
            <a:r>
              <a:rPr lang="en-US" dirty="0"/>
              <a:t>Comparison with alternative and null models</a:t>
            </a:r>
          </a:p>
          <a:p>
            <a:pPr lvl="2"/>
            <a:r>
              <a:rPr lang="en-US" dirty="0"/>
              <a:t>AIC, R-squared, RMSE</a:t>
            </a:r>
          </a:p>
          <a:p>
            <a:endParaRPr lang="en-US" dirty="0"/>
          </a:p>
          <a:p>
            <a:r>
              <a:rPr lang="en-US" dirty="0"/>
              <a:t>Does the model fit independent testing data?</a:t>
            </a:r>
          </a:p>
          <a:p>
            <a:pPr lvl="1"/>
            <a:r>
              <a:rPr lang="en-US" dirty="0"/>
              <a:t>Can it be used for effective forecasting?</a:t>
            </a:r>
          </a:p>
          <a:p>
            <a:pPr lvl="1"/>
            <a:r>
              <a:rPr lang="en-US" dirty="0"/>
              <a:t>How does it compare to </a:t>
            </a:r>
            <a:r>
              <a:rPr lang="en-US" b="1" dirty="0"/>
              <a:t>null model </a:t>
            </a:r>
            <a:r>
              <a:rPr lang="en-US" dirty="0"/>
              <a:t>benchmarks?</a:t>
            </a:r>
          </a:p>
          <a:p>
            <a:pPr lvl="2"/>
            <a:r>
              <a:rPr lang="en-US" dirty="0"/>
              <a:t>RMSE, bias</a:t>
            </a:r>
          </a:p>
        </p:txBody>
      </p:sp>
    </p:spTree>
    <p:extLst>
      <p:ext uri="{BB962C8B-B14F-4D97-AF65-F5344CB8AC3E}">
        <p14:creationId xmlns:p14="http://schemas.microsoft.com/office/powerpoint/2010/main" val="769587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3302-FE37-1E11-B90D-9057BB66B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16738-C2C2-0BC2-787D-58E353CBC184}"/>
              </a:ext>
            </a:extLst>
          </p:cNvPr>
          <p:cNvSpPr>
            <a:spLocks noGrp="1"/>
          </p:cNvSpPr>
          <p:nvPr>
            <p:ph idx="1"/>
          </p:nvPr>
        </p:nvSpPr>
        <p:spPr/>
        <p:txBody>
          <a:bodyPr/>
          <a:lstStyle/>
          <a:p>
            <a:endParaRPr lang="en-US"/>
          </a:p>
        </p:txBody>
      </p:sp>
      <p:pic>
        <p:nvPicPr>
          <p:cNvPr id="4" name="Graphic 10">
            <a:extLst>
              <a:ext uri="{FF2B5EF4-FFF2-40B4-BE49-F238E27FC236}">
                <a16:creationId xmlns:a16="http://schemas.microsoft.com/office/drawing/2014/main" id="{FAC8599B-28DA-53F9-9023-7C1DF380BDAC}"/>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5194" b="2323"/>
          <a:stretch/>
        </p:blipFill>
        <p:spPr bwMode="auto">
          <a:xfrm>
            <a:off x="2004435" y="61514"/>
            <a:ext cx="7282450" cy="67349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763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0986-091C-ACCA-DA39-8843FB19F4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CFA27-65A7-5E74-8857-56C2B3D482A8}"/>
              </a:ext>
            </a:extLst>
          </p:cNvPr>
          <p:cNvSpPr>
            <a:spLocks noGrp="1"/>
          </p:cNvSpPr>
          <p:nvPr>
            <p:ph idx="1"/>
          </p:nvPr>
        </p:nvSpPr>
        <p:spPr/>
        <p:txBody>
          <a:bodyPr/>
          <a:lstStyle/>
          <a:p>
            <a:endParaRPr lang="en-US"/>
          </a:p>
        </p:txBody>
      </p:sp>
      <p:pic>
        <p:nvPicPr>
          <p:cNvPr id="4" name="Graphic 8">
            <a:extLst>
              <a:ext uri="{FF2B5EF4-FFF2-40B4-BE49-F238E27FC236}">
                <a16:creationId xmlns:a16="http://schemas.microsoft.com/office/drawing/2014/main" id="{BF3742F5-8654-775A-D9F3-557E909B67F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48078" t="15692"/>
          <a:stretch/>
        </p:blipFill>
        <p:spPr bwMode="auto">
          <a:xfrm>
            <a:off x="2642991" y="484349"/>
            <a:ext cx="6317451" cy="6312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547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stimating </a:t>
            </a:r>
            <a:r>
              <a:rPr lang="en-US" dirty="0"/>
              <a:t>demographic rates</a:t>
            </a:r>
            <a:r>
              <a:rPr lang="en-US" sz="2800" dirty="0"/>
              <a:t> </a:t>
            </a:r>
            <a:endParaRPr lang="en-US" dirty="0"/>
          </a:p>
        </p:txBody>
      </p:sp>
      <p:sp>
        <p:nvSpPr>
          <p:cNvPr id="26" name="Rectangle 25"/>
          <p:cNvSpPr/>
          <p:nvPr/>
        </p:nvSpPr>
        <p:spPr>
          <a:xfrm>
            <a:off x="10619382" y="1529829"/>
            <a:ext cx="1453062" cy="159305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121868" y="2851007"/>
            <a:ext cx="3783784" cy="2590860"/>
            <a:chOff x="4654039" y="3411927"/>
            <a:chExt cx="3783784" cy="2590860"/>
          </a:xfrm>
        </p:grpSpPr>
        <p:pic>
          <p:nvPicPr>
            <p:cNvPr id="3076" name="Picture 4" descr="Image result for capture mark recaptur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042389" y="3411927"/>
              <a:ext cx="3395434" cy="2590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4436133" y="3732028"/>
              <a:ext cx="843180" cy="369332"/>
            </a:xfrm>
            <a:prstGeom prst="rect">
              <a:avLst/>
            </a:prstGeom>
            <a:noFill/>
          </p:spPr>
          <p:txBody>
            <a:bodyPr wrap="none" rtlCol="0">
              <a:spAutoFit/>
            </a:bodyPr>
            <a:lstStyle/>
            <a:p>
              <a:r>
                <a:rPr lang="en-US" dirty="0"/>
                <a:t>Year 1</a:t>
              </a:r>
            </a:p>
          </p:txBody>
        </p:sp>
        <p:sp>
          <p:nvSpPr>
            <p:cNvPr id="19" name="TextBox 18"/>
            <p:cNvSpPr txBox="1"/>
            <p:nvPr/>
          </p:nvSpPr>
          <p:spPr>
            <a:xfrm rot="16200000">
              <a:off x="4436133" y="4554143"/>
              <a:ext cx="843180" cy="369332"/>
            </a:xfrm>
            <a:prstGeom prst="rect">
              <a:avLst/>
            </a:prstGeom>
            <a:noFill/>
          </p:spPr>
          <p:txBody>
            <a:bodyPr wrap="none" rtlCol="0">
              <a:spAutoFit/>
            </a:bodyPr>
            <a:lstStyle/>
            <a:p>
              <a:r>
                <a:rPr lang="en-US" dirty="0"/>
                <a:t>Year 2</a:t>
              </a:r>
            </a:p>
          </p:txBody>
        </p:sp>
        <p:sp>
          <p:nvSpPr>
            <p:cNvPr id="30" name="TextBox 29"/>
            <p:cNvSpPr txBox="1"/>
            <p:nvPr/>
          </p:nvSpPr>
          <p:spPr>
            <a:xfrm rot="16200000">
              <a:off x="4417115" y="5396531"/>
              <a:ext cx="843180" cy="369332"/>
            </a:xfrm>
            <a:prstGeom prst="rect">
              <a:avLst/>
            </a:prstGeom>
            <a:noFill/>
          </p:spPr>
          <p:txBody>
            <a:bodyPr wrap="none" rtlCol="0">
              <a:spAutoFit/>
            </a:bodyPr>
            <a:lstStyle/>
            <a:p>
              <a:r>
                <a:rPr lang="en-US" dirty="0"/>
                <a:t>Year 3</a:t>
              </a:r>
            </a:p>
          </p:txBody>
        </p:sp>
      </p:grpSp>
      <p:graphicFrame>
        <p:nvGraphicFramePr>
          <p:cNvPr id="6" name="Table 5"/>
          <p:cNvGraphicFramePr>
            <a:graphicFrameLocks noGrp="1"/>
          </p:cNvGraphicFramePr>
          <p:nvPr/>
        </p:nvGraphicFramePr>
        <p:xfrm>
          <a:off x="8395293" y="2587006"/>
          <a:ext cx="3236726" cy="2194560"/>
        </p:xfrm>
        <a:graphic>
          <a:graphicData uri="http://schemas.openxmlformats.org/drawingml/2006/table">
            <a:tbl>
              <a:tblPr firstRow="1" bandRow="1">
                <a:tableStyleId>{5940675A-B579-460E-94D1-54222C63F5DA}</a:tableStyleId>
              </a:tblPr>
              <a:tblGrid>
                <a:gridCol w="982624">
                  <a:extLst>
                    <a:ext uri="{9D8B030D-6E8A-4147-A177-3AD203B41FA5}">
                      <a16:colId xmlns:a16="http://schemas.microsoft.com/office/drawing/2014/main" val="20000"/>
                    </a:ext>
                  </a:extLst>
                </a:gridCol>
                <a:gridCol w="744279">
                  <a:extLst>
                    <a:ext uri="{9D8B030D-6E8A-4147-A177-3AD203B41FA5}">
                      <a16:colId xmlns:a16="http://schemas.microsoft.com/office/drawing/2014/main" val="20001"/>
                    </a:ext>
                  </a:extLst>
                </a:gridCol>
                <a:gridCol w="786809">
                  <a:extLst>
                    <a:ext uri="{9D8B030D-6E8A-4147-A177-3AD203B41FA5}">
                      <a16:colId xmlns:a16="http://schemas.microsoft.com/office/drawing/2014/main" val="20002"/>
                    </a:ext>
                  </a:extLst>
                </a:gridCol>
                <a:gridCol w="723014">
                  <a:extLst>
                    <a:ext uri="{9D8B030D-6E8A-4147-A177-3AD203B41FA5}">
                      <a16:colId xmlns:a16="http://schemas.microsoft.com/office/drawing/2014/main" val="20003"/>
                    </a:ext>
                  </a:extLst>
                </a:gridCol>
              </a:tblGrid>
              <a:tr h="365065">
                <a:tc>
                  <a:txBody>
                    <a:bodyPr/>
                    <a:lstStyle/>
                    <a:p>
                      <a:endParaRPr lang="en-US" b="1" dirty="0"/>
                    </a:p>
                  </a:txBody>
                  <a:tcPr/>
                </a:tc>
                <a:tc gridSpan="3">
                  <a:txBody>
                    <a:bodyPr/>
                    <a:lstStyle/>
                    <a:p>
                      <a:pPr algn="ctr"/>
                      <a:r>
                        <a:rPr lang="en-US" b="1" dirty="0"/>
                        <a:t>Year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65065">
                <a:tc>
                  <a:txBody>
                    <a:bodyPr/>
                    <a:lstStyle/>
                    <a:p>
                      <a:r>
                        <a:rPr lang="en-US" b="1" dirty="0"/>
                        <a:t>Animal</a:t>
                      </a:r>
                    </a:p>
                  </a:txBody>
                  <a:tcPr/>
                </a:tc>
                <a:tc>
                  <a:txBody>
                    <a:bodyPr/>
                    <a:lstStyle/>
                    <a:p>
                      <a:pPr algn="ctr"/>
                      <a:r>
                        <a:rPr lang="en-US" b="1" dirty="0"/>
                        <a:t>1</a:t>
                      </a:r>
                    </a:p>
                  </a:txBody>
                  <a:tcPr/>
                </a:tc>
                <a:tc>
                  <a:txBody>
                    <a:bodyPr/>
                    <a:lstStyle/>
                    <a:p>
                      <a:pPr algn="ctr"/>
                      <a:r>
                        <a:rPr lang="en-US" b="1" dirty="0"/>
                        <a:t>2</a:t>
                      </a:r>
                    </a:p>
                  </a:txBody>
                  <a:tcPr/>
                </a:tc>
                <a:tc>
                  <a:txBody>
                    <a:bodyPr/>
                    <a:lstStyle/>
                    <a:p>
                      <a:pPr algn="ctr"/>
                      <a:r>
                        <a:rPr lang="en-US" b="1" dirty="0"/>
                        <a:t>3</a:t>
                      </a:r>
                    </a:p>
                  </a:txBody>
                  <a:tcPr/>
                </a:tc>
                <a:extLst>
                  <a:ext uri="{0D108BD9-81ED-4DB2-BD59-A6C34878D82A}">
                    <a16:rowId xmlns:a16="http://schemas.microsoft.com/office/drawing/2014/main" val="10001"/>
                  </a:ext>
                </a:extLst>
              </a:tr>
              <a:tr h="365065">
                <a:tc>
                  <a:txBody>
                    <a:bodyPr/>
                    <a:lstStyle/>
                    <a:p>
                      <a:r>
                        <a:rPr lang="en-US" dirty="0"/>
                        <a:t>A</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65065">
                <a:tc>
                  <a:txBody>
                    <a:bodyPr/>
                    <a:lstStyle/>
                    <a:p>
                      <a:r>
                        <a:rPr lang="en-US" dirty="0"/>
                        <a:t>B</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3"/>
                  </a:ext>
                </a:extLst>
              </a:tr>
              <a:tr h="365065">
                <a:tc>
                  <a:txBody>
                    <a:bodyPr/>
                    <a:lstStyle/>
                    <a:p>
                      <a:r>
                        <a:rPr lang="en-US" dirty="0"/>
                        <a:t>C</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4"/>
                  </a:ext>
                </a:extLst>
              </a:tr>
              <a:tr h="365065">
                <a:tc>
                  <a:txBody>
                    <a:bodyPr/>
                    <a:lstStyle/>
                    <a:p>
                      <a:r>
                        <a:rPr lang="en-US" dirty="0"/>
                        <a:t>…</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9" name="TextBox 8"/>
          <p:cNvSpPr txBox="1"/>
          <p:nvPr/>
        </p:nvSpPr>
        <p:spPr>
          <a:xfrm>
            <a:off x="8509114" y="4965405"/>
            <a:ext cx="3287740" cy="830997"/>
          </a:xfrm>
          <a:prstGeom prst="rect">
            <a:avLst/>
          </a:prstGeom>
          <a:noFill/>
        </p:spPr>
        <p:txBody>
          <a:bodyPr wrap="square" rtlCol="0">
            <a:spAutoFit/>
          </a:bodyPr>
          <a:lstStyle/>
          <a:p>
            <a:r>
              <a:rPr lang="en-US" sz="1600" dirty="0"/>
              <a:t>Capture history data can contain information on both survival and recruitment as well as movement</a:t>
            </a:r>
          </a:p>
        </p:txBody>
      </p:sp>
      <p:grpSp>
        <p:nvGrpSpPr>
          <p:cNvPr id="10" name="Group 9"/>
          <p:cNvGrpSpPr/>
          <p:nvPr/>
        </p:nvGrpSpPr>
        <p:grpSpPr>
          <a:xfrm>
            <a:off x="548105" y="2016489"/>
            <a:ext cx="4779078" cy="3351266"/>
            <a:chOff x="397793" y="2030600"/>
            <a:chExt cx="4779078" cy="3351266"/>
          </a:xfrm>
        </p:grpSpPr>
        <p:sp>
          <p:nvSpPr>
            <p:cNvPr id="5" name="TextBox 4">
              <a:extLst>
                <a:ext uri="{FF2B5EF4-FFF2-40B4-BE49-F238E27FC236}">
                  <a16:creationId xmlns:a16="http://schemas.microsoft.com/office/drawing/2014/main" id="{52CF57FD-76A4-47F2-A9CC-049190B3C7B9}"/>
                </a:ext>
              </a:extLst>
            </p:cNvPr>
            <p:cNvSpPr txBox="1"/>
            <p:nvPr/>
          </p:nvSpPr>
          <p:spPr>
            <a:xfrm>
              <a:off x="397793" y="2030600"/>
              <a:ext cx="4779078" cy="369332"/>
            </a:xfrm>
            <a:prstGeom prst="rect">
              <a:avLst/>
            </a:prstGeom>
            <a:noFill/>
          </p:spPr>
          <p:txBody>
            <a:bodyPr wrap="square" rtlCol="0">
              <a:spAutoFit/>
            </a:bodyPr>
            <a:lstStyle/>
            <a:p>
              <a:r>
                <a:rPr lang="en-US" dirty="0" smtClean="0">
                  <a:solidFill>
                    <a:schemeClr val="tx1">
                      <a:lumMod val="50000"/>
                    </a:schemeClr>
                  </a:solidFill>
                </a:rPr>
                <a:t>Capture-mark-recapture</a:t>
              </a:r>
              <a:endParaRPr lang="en-US" dirty="0">
                <a:solidFill>
                  <a:schemeClr val="tx1">
                    <a:lumMod val="50000"/>
                  </a:schemeClr>
                </a:solidFill>
              </a:endParaRPr>
            </a:p>
          </p:txBody>
        </p:sp>
        <p:pic>
          <p:nvPicPr>
            <p:cNvPr id="3074" name="Picture 2" descr="https://ae2bf87a-a-62cb3a1a-s-sites.googlegroups.com/site/drjonmooreslabatfau/gopher-tortoises/Jon%20with%20T65%20IMG_0092.JPG?attachauth=ANoY7coPBO7PyuJfFP0TZWuMMV9gn7B7e2Xr7XAWQ3yp5TXy5BMGiyrYCY3QabbgLxJPWnAmfxqgCQWLAiMlzXU2V0OacIU5DoOpnRMZHR0m8AWP-m89tICNR9YR_y5JX8jfr4OMBQOcvgxxiGgRCX5jswt7oIsBtp4skgvJKSWxYngiFh9FOYz8rDZmcFUrWLyJ_AaEFgo6rWQk-HTFYlxtl6HmOizfnEkf52rBzqnN0JKxWolChvX-CUsUW5blEVSPE1qL_Qc6&amp;attredirects=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1467" y="2601117"/>
              <a:ext cx="2906627" cy="27807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22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57BC-54CC-9909-DF46-A3F60D9129AC}"/>
              </a:ext>
            </a:extLst>
          </p:cNvPr>
          <p:cNvSpPr>
            <a:spLocks noGrp="1"/>
          </p:cNvSpPr>
          <p:nvPr>
            <p:ph type="title"/>
          </p:nvPr>
        </p:nvSpPr>
        <p:spPr/>
        <p:txBody>
          <a:bodyPr/>
          <a:lstStyle/>
          <a:p>
            <a:r>
              <a:rPr lang="en-US" dirty="0"/>
              <a:t>Parameter estimation in the revised ARM</a:t>
            </a:r>
          </a:p>
        </p:txBody>
      </p:sp>
      <p:sp>
        <p:nvSpPr>
          <p:cNvPr id="3" name="Content Placeholder 2">
            <a:extLst>
              <a:ext uri="{FF2B5EF4-FFF2-40B4-BE49-F238E27FC236}">
                <a16:creationId xmlns:a16="http://schemas.microsoft.com/office/drawing/2014/main" id="{82098DA1-3CB2-ABAB-2FD7-F0594EA8DE51}"/>
              </a:ext>
            </a:extLst>
          </p:cNvPr>
          <p:cNvSpPr>
            <a:spLocks noGrp="1"/>
          </p:cNvSpPr>
          <p:nvPr>
            <p:ph idx="1"/>
          </p:nvPr>
        </p:nvSpPr>
        <p:spPr>
          <a:xfrm>
            <a:off x="838200" y="1690690"/>
            <a:ext cx="10515600" cy="4486273"/>
          </a:xfrm>
        </p:spPr>
        <p:txBody>
          <a:bodyPr>
            <a:normAutofit fontScale="92500" lnSpcReduction="10000"/>
          </a:bodyPr>
          <a:lstStyle/>
          <a:p>
            <a:r>
              <a:rPr lang="en-US" dirty="0"/>
              <a:t>Red Knots (REKN)</a:t>
            </a:r>
          </a:p>
          <a:p>
            <a:pPr lvl="1"/>
            <a:r>
              <a:rPr lang="en-US" dirty="0"/>
              <a:t>Use mark-resight data to estimate survival.</a:t>
            </a:r>
          </a:p>
          <a:p>
            <a:pPr lvl="1"/>
            <a:r>
              <a:rPr lang="en-US" dirty="0"/>
              <a:t>Use aerial count data to estimate Lambda and recruitment</a:t>
            </a:r>
          </a:p>
          <a:p>
            <a:pPr lvl="1"/>
            <a:r>
              <a:rPr lang="en-US" dirty="0"/>
              <a:t>Both data sources included in same model for improved inference (IPM) </a:t>
            </a:r>
          </a:p>
          <a:p>
            <a:pPr lvl="1"/>
            <a:endParaRPr lang="en-US" dirty="0"/>
          </a:p>
          <a:p>
            <a:r>
              <a:rPr lang="en-US" dirty="0"/>
              <a:t>Horseshoe Crabs (HSC)</a:t>
            </a:r>
          </a:p>
          <a:p>
            <a:pPr lvl="1"/>
            <a:r>
              <a:rPr lang="en-US" dirty="0"/>
              <a:t>Use “swept area” trawls to estimate total N of females and males</a:t>
            </a:r>
          </a:p>
          <a:p>
            <a:pPr lvl="2"/>
            <a:r>
              <a:rPr lang="en-US" dirty="0"/>
              <a:t>Total abundance for each sex and for two age classes: new recruits and older adults</a:t>
            </a:r>
          </a:p>
          <a:p>
            <a:pPr lvl="2"/>
            <a:r>
              <a:rPr lang="en-US" dirty="0"/>
              <a:t>Surveys were not conducted for a consecutive 4-year period (2013 to 2016)</a:t>
            </a:r>
          </a:p>
          <a:p>
            <a:pPr lvl="1"/>
            <a:r>
              <a:rPr lang="en-US" dirty="0"/>
              <a:t>Use CMSA model to produce estimates of recruits and adults using multiple data sources</a:t>
            </a:r>
          </a:p>
          <a:p>
            <a:pPr lvl="2"/>
            <a:r>
              <a:rPr lang="en-US" dirty="0"/>
              <a:t>Relative abundance from DE and NJ trawls (no recruitment info), harvest info</a:t>
            </a:r>
          </a:p>
          <a:p>
            <a:pPr lvl="1"/>
            <a:r>
              <a:rPr lang="en-US" dirty="0"/>
              <a:t>Use CMSA results to fit a probability distribution for the generation of new recruits</a:t>
            </a:r>
          </a:p>
          <a:p>
            <a:pPr lvl="1"/>
            <a:endParaRPr lang="en-US" dirty="0"/>
          </a:p>
        </p:txBody>
      </p:sp>
    </p:spTree>
    <p:extLst>
      <p:ext uri="{BB962C8B-B14F-4D97-AF65-F5344CB8AC3E}">
        <p14:creationId xmlns:p14="http://schemas.microsoft.com/office/powerpoint/2010/main" val="17398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3082" y="988042"/>
            <a:ext cx="7026423" cy="3835168"/>
          </a:xfrm>
          <a:prstGeom prst="rect">
            <a:avLst/>
          </a:prstGeom>
        </p:spPr>
      </p:pic>
      <p:cxnSp>
        <p:nvCxnSpPr>
          <p:cNvPr id="6" name="Straight Connector 5"/>
          <p:cNvCxnSpPr/>
          <p:nvPr/>
        </p:nvCxnSpPr>
        <p:spPr>
          <a:xfrm>
            <a:off x="9524499" y="1443599"/>
            <a:ext cx="15741" cy="2517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60746" y="1075392"/>
            <a:ext cx="23084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VT gap years: 4.21 million</a:t>
            </a:r>
          </a:p>
        </p:txBody>
      </p:sp>
      <p:cxnSp>
        <p:nvCxnSpPr>
          <p:cNvPr id="11" name="Straight Connector 10"/>
          <p:cNvCxnSpPr/>
          <p:nvPr/>
        </p:nvCxnSpPr>
        <p:spPr>
          <a:xfrm>
            <a:off x="7295103" y="3955997"/>
            <a:ext cx="2733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9" idx="0"/>
          </p:cNvCxnSpPr>
          <p:nvPr/>
        </p:nvCxnSpPr>
        <p:spPr>
          <a:xfrm flipH="1" flipV="1">
            <a:off x="9055243" y="3957677"/>
            <a:ext cx="4526" cy="103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21750" y="4060825"/>
            <a:ext cx="276038" cy="307777"/>
          </a:xfrm>
          <a:prstGeom prst="rect">
            <a:avLst/>
          </a:prstGeom>
          <a:noFill/>
        </p:spPr>
        <p:txBody>
          <a:bodyPr wrap="none" rtlCol="0">
            <a:spAutoFit/>
          </a:bodyPr>
          <a:lstStyle/>
          <a:p>
            <a:r>
              <a:rPr lang="en-US" sz="1400" dirty="0"/>
              <a:t>4</a:t>
            </a:r>
            <a:endParaRPr lang="en-US" sz="2000" dirty="0"/>
          </a:p>
        </p:txBody>
      </p:sp>
      <p:cxnSp>
        <p:nvCxnSpPr>
          <p:cNvPr id="21" name="Straight Connector 20"/>
          <p:cNvCxnSpPr/>
          <p:nvPr/>
        </p:nvCxnSpPr>
        <p:spPr>
          <a:xfrm>
            <a:off x="262890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2595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36516" y="1083725"/>
            <a:ext cx="23613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Post-gap years: 1.9 million</a:t>
            </a:r>
          </a:p>
        </p:txBody>
      </p:sp>
      <p:cxnSp>
        <p:nvCxnSpPr>
          <p:cNvPr id="30" name="Straight Connector 29"/>
          <p:cNvCxnSpPr/>
          <p:nvPr/>
        </p:nvCxnSpPr>
        <p:spPr>
          <a:xfrm>
            <a:off x="29908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82412" y="2197762"/>
            <a:ext cx="1759969"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excluding gap</a:t>
            </a:r>
          </a:p>
        </p:txBody>
      </p:sp>
      <p:sp>
        <p:nvSpPr>
          <p:cNvPr id="22" name="TextBox 21"/>
          <p:cNvSpPr txBox="1"/>
          <p:nvPr/>
        </p:nvSpPr>
        <p:spPr>
          <a:xfrm>
            <a:off x="1435945" y="1515630"/>
            <a:ext cx="2385910" cy="338554"/>
          </a:xfrm>
          <a:prstGeom prst="rect">
            <a:avLst/>
          </a:prstGeom>
          <a:solidFill>
            <a:schemeClr val="bg1">
              <a:lumMod val="85000"/>
            </a:schemeClr>
          </a:solidFill>
        </p:spPr>
        <p:txBody>
          <a:bodyPr wrap="none" rtlCol="0">
            <a:spAutoFit/>
          </a:bodyPr>
          <a:lstStyle/>
          <a:p>
            <a:r>
              <a:rPr lang="en-US" sz="1600" dirty="0"/>
              <a:t>Pre-gap years: 1.12 million</a:t>
            </a:r>
          </a:p>
        </p:txBody>
      </p:sp>
      <p:cxnSp>
        <p:nvCxnSpPr>
          <p:cNvPr id="32" name="Straight Connector 31"/>
          <p:cNvCxnSpPr/>
          <p:nvPr/>
        </p:nvCxnSpPr>
        <p:spPr>
          <a:xfrm>
            <a:off x="70675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69786" y="2928012"/>
            <a:ext cx="1616468"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report</a:t>
            </a:r>
          </a:p>
        </p:txBody>
      </p:sp>
      <p:cxnSp>
        <p:nvCxnSpPr>
          <p:cNvPr id="34" name="Straight Connector 33"/>
          <p:cNvCxnSpPr/>
          <p:nvPr/>
        </p:nvCxnSpPr>
        <p:spPr>
          <a:xfrm>
            <a:off x="3943350" y="147955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21786" y="3461412"/>
            <a:ext cx="1535805"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supp.</a:t>
            </a:r>
          </a:p>
        </p:txBody>
      </p:sp>
    </p:spTree>
    <p:extLst>
      <p:ext uri="{BB962C8B-B14F-4D97-AF65-F5344CB8AC3E}">
        <p14:creationId xmlns:p14="http://schemas.microsoft.com/office/powerpoint/2010/main" val="93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P spid="29" grpId="0" animBg="1"/>
      <p:bldP spid="31" grpId="0" animBg="1"/>
      <p:bldP spid="22" grpId="0" animBg="1"/>
      <p:bldP spid="33"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05814" y="1683919"/>
            <a:ext cx="10439400" cy="3434915"/>
          </a:xfrm>
          <a:prstGeom prst="rect">
            <a:avLst/>
          </a:prstGeom>
        </p:spPr>
        <p:txBody>
          <a:bodyPr vert="horz" wrap="square" lIns="0" tIns="109855" rIns="0" bIns="0" rtlCol="0">
            <a:spAutoFit/>
          </a:bodyPr>
          <a:lstStyle/>
          <a:p>
            <a:pPr marL="56515" marR="5080" indent="-1270" algn="ctr">
              <a:spcBef>
                <a:spcPts val="770"/>
              </a:spcBef>
            </a:pPr>
            <a:r>
              <a:rPr sz="3600" i="1" spc="-5" dirty="0">
                <a:latin typeface="Calibri"/>
                <a:cs typeface="Calibri"/>
              </a:rPr>
              <a:t>Manage harvest of horseshoe </a:t>
            </a:r>
            <a:r>
              <a:rPr sz="3600" i="1" spc="-10" dirty="0">
                <a:latin typeface="Calibri"/>
                <a:cs typeface="Calibri"/>
              </a:rPr>
              <a:t>crabs </a:t>
            </a:r>
            <a:r>
              <a:rPr sz="3600" i="1" spc="-5" dirty="0">
                <a:latin typeface="Calibri"/>
                <a:cs typeface="Calibri"/>
              </a:rPr>
              <a:t>in the </a:t>
            </a:r>
            <a:r>
              <a:rPr sz="3600" i="1" spc="-10" dirty="0">
                <a:latin typeface="Calibri"/>
                <a:cs typeface="Calibri"/>
              </a:rPr>
              <a:t>Delaware </a:t>
            </a:r>
            <a:r>
              <a:rPr sz="3600" i="1" spc="-5" dirty="0">
                <a:latin typeface="Calibri"/>
                <a:cs typeface="Calibri"/>
              </a:rPr>
              <a:t>Bay </a:t>
            </a:r>
            <a:r>
              <a:rPr sz="3600" i="1" spc="-25" dirty="0">
                <a:latin typeface="Calibri"/>
                <a:cs typeface="Calibri"/>
              </a:rPr>
              <a:t>to </a:t>
            </a:r>
            <a:r>
              <a:rPr sz="3600" i="1" spc="-10" dirty="0">
                <a:latin typeface="Calibri"/>
                <a:cs typeface="Calibri"/>
              </a:rPr>
              <a:t>maximize </a:t>
            </a:r>
            <a:r>
              <a:rPr sz="3600" i="1" spc="-5" dirty="0">
                <a:latin typeface="Calibri"/>
                <a:cs typeface="Calibri"/>
              </a:rPr>
              <a:t>harvest but also </a:t>
            </a:r>
            <a:r>
              <a:rPr sz="3600" i="1" spc="-25" dirty="0">
                <a:latin typeface="Calibri"/>
                <a:cs typeface="Calibri"/>
              </a:rPr>
              <a:t>to </a:t>
            </a:r>
            <a:r>
              <a:rPr sz="3600" i="1" spc="-15" dirty="0">
                <a:latin typeface="Calibri"/>
                <a:cs typeface="Calibri"/>
              </a:rPr>
              <a:t>maintain </a:t>
            </a:r>
            <a:r>
              <a:rPr sz="3600" i="1" spc="-20" dirty="0">
                <a:latin typeface="Calibri"/>
                <a:cs typeface="Calibri"/>
              </a:rPr>
              <a:t>ecosystem </a:t>
            </a:r>
            <a:r>
              <a:rPr sz="3600" i="1" spc="-30" dirty="0">
                <a:latin typeface="Calibri"/>
                <a:cs typeface="Calibri"/>
              </a:rPr>
              <a:t>integrity, </a:t>
            </a:r>
            <a:r>
              <a:rPr sz="3600" i="1" spc="-5" dirty="0">
                <a:latin typeface="Calibri"/>
                <a:cs typeface="Calibri"/>
              </a:rPr>
              <a:t>provide </a:t>
            </a:r>
            <a:r>
              <a:rPr sz="3600" i="1" spc="-10" dirty="0">
                <a:latin typeface="Calibri"/>
                <a:cs typeface="Calibri"/>
              </a:rPr>
              <a:t>adequate </a:t>
            </a:r>
            <a:r>
              <a:rPr sz="3600" i="1" spc="-15" dirty="0">
                <a:latin typeface="Calibri"/>
                <a:cs typeface="Calibri"/>
              </a:rPr>
              <a:t>stopover habitat for </a:t>
            </a:r>
            <a:r>
              <a:rPr sz="3600" i="1" spc="-5" dirty="0">
                <a:latin typeface="Calibri"/>
                <a:cs typeface="Calibri"/>
              </a:rPr>
              <a:t>migrating shorebirds, </a:t>
            </a:r>
            <a:r>
              <a:rPr sz="3600" i="1" spc="-10" dirty="0">
                <a:latin typeface="Calibri"/>
                <a:cs typeface="Calibri"/>
              </a:rPr>
              <a:t>and </a:t>
            </a:r>
            <a:r>
              <a:rPr sz="3600" i="1" spc="-5" dirty="0">
                <a:latin typeface="Calibri"/>
                <a:cs typeface="Calibri"/>
              </a:rPr>
              <a:t>ensure that the abundance of horseshoe </a:t>
            </a:r>
            <a:r>
              <a:rPr sz="3600" i="1" spc="-10" dirty="0">
                <a:latin typeface="Calibri"/>
                <a:cs typeface="Calibri"/>
              </a:rPr>
              <a:t>crabs </a:t>
            </a:r>
            <a:r>
              <a:rPr sz="3600" i="1" spc="-5" dirty="0">
                <a:latin typeface="Calibri"/>
                <a:cs typeface="Calibri"/>
              </a:rPr>
              <a:t>is not limiting the red knot </a:t>
            </a:r>
            <a:r>
              <a:rPr sz="3600" i="1" spc="-15" dirty="0">
                <a:latin typeface="Calibri"/>
                <a:cs typeface="Calibri"/>
              </a:rPr>
              <a:t>stopover </a:t>
            </a:r>
            <a:r>
              <a:rPr sz="3600" i="1" spc="-5" dirty="0">
                <a:latin typeface="Calibri"/>
                <a:cs typeface="Calibri"/>
              </a:rPr>
              <a:t>population or </a:t>
            </a:r>
            <a:r>
              <a:rPr sz="3600" i="1" spc="-10" dirty="0">
                <a:latin typeface="Calibri"/>
                <a:cs typeface="Calibri"/>
              </a:rPr>
              <a:t>slowing</a:t>
            </a:r>
            <a:r>
              <a:rPr sz="3600" i="1" spc="25" dirty="0">
                <a:latin typeface="Calibri"/>
                <a:cs typeface="Calibri"/>
              </a:rPr>
              <a:t> </a:t>
            </a:r>
            <a:r>
              <a:rPr sz="3600" i="1" spc="-25" dirty="0">
                <a:latin typeface="Calibri"/>
                <a:cs typeface="Calibri"/>
              </a:rPr>
              <a:t>recovery.</a:t>
            </a:r>
            <a:endParaRPr sz="3600" dirty="0">
              <a:latin typeface="Calibri"/>
              <a:cs typeface="Calibri"/>
            </a:endParaRPr>
          </a:p>
        </p:txBody>
      </p:sp>
      <p:sp>
        <p:nvSpPr>
          <p:cNvPr id="5" name="object 5"/>
          <p:cNvSpPr txBox="1">
            <a:spLocks noGrp="1"/>
          </p:cNvSpPr>
          <p:nvPr>
            <p:ph type="title"/>
          </p:nvPr>
        </p:nvSpPr>
        <p:spPr>
          <a:xfrm>
            <a:off x="4289681" y="74326"/>
            <a:ext cx="3576954"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Overview </a:t>
            </a:r>
            <a:r>
              <a:rPr sz="3200" spc="-5" dirty="0">
                <a:solidFill>
                  <a:srgbClr val="FFFFFF"/>
                </a:solidFill>
              </a:rPr>
              <a:t>of</a:t>
            </a:r>
            <a:r>
              <a:rPr sz="3200" spc="-25" dirty="0">
                <a:solidFill>
                  <a:srgbClr val="FFFFFF"/>
                </a:solidFill>
              </a:rPr>
              <a:t> </a:t>
            </a:r>
            <a:r>
              <a:rPr sz="3200" spc="-10" dirty="0">
                <a:solidFill>
                  <a:srgbClr val="FFFFFF"/>
                </a:solidFill>
              </a:rPr>
              <a:t>Changes</a:t>
            </a:r>
            <a:endParaRPr sz="3200"/>
          </a:p>
        </p:txBody>
      </p:sp>
      <p:sp>
        <p:nvSpPr>
          <p:cNvPr id="6" name="object 10"/>
          <p:cNvSpPr txBox="1">
            <a:spLocks/>
          </p:cNvSpPr>
          <p:nvPr/>
        </p:nvSpPr>
        <p:spPr>
          <a:xfrm>
            <a:off x="4019550" y="587406"/>
            <a:ext cx="449580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Problem Statement</a:t>
            </a:r>
            <a:endParaRPr lang="en-US" b="1" dirty="0"/>
          </a:p>
        </p:txBody>
      </p:sp>
    </p:spTree>
    <p:extLst>
      <p:ext uri="{BB962C8B-B14F-4D97-AF65-F5344CB8AC3E}">
        <p14:creationId xmlns:p14="http://schemas.microsoft.com/office/powerpoint/2010/main" val="2754467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
        <p:nvSpPr>
          <p:cNvPr id="8" name="Rectangle 7"/>
          <p:cNvSpPr/>
          <p:nvPr/>
        </p:nvSpPr>
        <p:spPr>
          <a:xfrm>
            <a:off x="685801" y="2247900"/>
            <a:ext cx="11029950" cy="4396933"/>
          </a:xfrm>
          <a:prstGeom prst="rect">
            <a:avLst/>
          </a:prstGeom>
          <a:solidFill>
            <a:srgbClr val="BFBFB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59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711B4-F396-40FD-92DE-B559D995E0B5}"/>
              </a:ext>
            </a:extLst>
          </p:cNvPr>
          <p:cNvSpPr>
            <a:spLocks noGrp="1"/>
          </p:cNvSpPr>
          <p:nvPr>
            <p:ph type="ctrTitle"/>
          </p:nvPr>
        </p:nvSpPr>
        <p:spPr>
          <a:xfrm>
            <a:off x="1524000" y="1122363"/>
            <a:ext cx="9144000" cy="2724080"/>
          </a:xfrm>
        </p:spPr>
        <p:txBody>
          <a:bodyPr>
            <a:normAutofit/>
          </a:bodyPr>
          <a:lstStyle/>
          <a:p>
            <a:r>
              <a:rPr lang="en-US" sz="8000" b="1" dirty="0"/>
              <a:t>Let’s discuss!</a:t>
            </a:r>
          </a:p>
        </p:txBody>
      </p:sp>
    </p:spTree>
    <p:extLst>
      <p:ext uri="{BB962C8B-B14F-4D97-AF65-F5344CB8AC3E}">
        <p14:creationId xmlns:p14="http://schemas.microsoft.com/office/powerpoint/2010/main" val="2009033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2960966" y="321333"/>
            <a:ext cx="622935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Harvest </a:t>
            </a:r>
            <a:r>
              <a:rPr sz="3600" b="1" spc="-10" dirty="0"/>
              <a:t>Policy</a:t>
            </a:r>
            <a:r>
              <a:rPr sz="3600" b="1" spc="-5" dirty="0"/>
              <a:t> Functions</a:t>
            </a:r>
            <a:endParaRPr sz="3600" b="1" dirty="0"/>
          </a:p>
        </p:txBody>
      </p:sp>
      <p:pic>
        <p:nvPicPr>
          <p:cNvPr id="63" name="Picture 62"/>
          <p:cNvPicPr>
            <a:picLocks noChangeAspect="1"/>
          </p:cNvPicPr>
          <p:nvPr/>
        </p:nvPicPr>
        <p:blipFill>
          <a:blip r:embed="rId2"/>
          <a:stretch>
            <a:fillRect/>
          </a:stretch>
        </p:blipFill>
        <p:spPr>
          <a:xfrm>
            <a:off x="710139" y="1110395"/>
            <a:ext cx="5365502" cy="2727278"/>
          </a:xfrm>
          <a:prstGeom prst="rect">
            <a:avLst/>
          </a:prstGeom>
        </p:spPr>
      </p:pic>
      <p:pic>
        <p:nvPicPr>
          <p:cNvPr id="64" name="Picture 63"/>
          <p:cNvPicPr>
            <a:picLocks noChangeAspect="1"/>
          </p:cNvPicPr>
          <p:nvPr/>
        </p:nvPicPr>
        <p:blipFill rotWithShape="1">
          <a:blip r:embed="rId3"/>
          <a:srcRect b="5296"/>
          <a:stretch/>
        </p:blipFill>
        <p:spPr>
          <a:xfrm>
            <a:off x="6352511" y="1110395"/>
            <a:ext cx="5554741" cy="2725005"/>
          </a:xfrm>
          <a:prstGeom prst="rect">
            <a:avLst/>
          </a:prstGeom>
        </p:spPr>
      </p:pic>
      <p:pic>
        <p:nvPicPr>
          <p:cNvPr id="65" name="Picture 64"/>
          <p:cNvPicPr>
            <a:picLocks noChangeAspect="1"/>
          </p:cNvPicPr>
          <p:nvPr/>
        </p:nvPicPr>
        <p:blipFill>
          <a:blip r:embed="rId4"/>
          <a:stretch>
            <a:fillRect/>
          </a:stretch>
        </p:blipFill>
        <p:spPr>
          <a:xfrm>
            <a:off x="665613" y="3971254"/>
            <a:ext cx="5410028" cy="2760673"/>
          </a:xfrm>
          <a:prstGeom prst="rect">
            <a:avLst/>
          </a:prstGeom>
        </p:spPr>
      </p:pic>
      <p:pic>
        <p:nvPicPr>
          <p:cNvPr id="66" name="Picture 65"/>
          <p:cNvPicPr>
            <a:picLocks noChangeAspect="1"/>
          </p:cNvPicPr>
          <p:nvPr/>
        </p:nvPicPr>
        <p:blipFill>
          <a:blip r:embed="rId5"/>
          <a:stretch>
            <a:fillRect/>
          </a:stretch>
        </p:blipFill>
        <p:spPr>
          <a:xfrm>
            <a:off x="6429613" y="4987984"/>
            <a:ext cx="5477639" cy="981212"/>
          </a:xfrm>
          <a:prstGeom prst="rect">
            <a:avLst/>
          </a:prstGeom>
        </p:spPr>
      </p:pic>
      <p:sp>
        <p:nvSpPr>
          <p:cNvPr id="68" name="Rectangle 67"/>
          <p:cNvSpPr/>
          <p:nvPr/>
        </p:nvSpPr>
        <p:spPr>
          <a:xfrm>
            <a:off x="7708900" y="3729954"/>
            <a:ext cx="5715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01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000505" y="279400"/>
            <a:ext cx="7086585" cy="6515100"/>
          </a:xfrm>
          <a:prstGeom prst="rect">
            <a:avLst/>
          </a:prstGeom>
          <a:blipFill>
            <a:blip r:embed="rId2" cstate="print"/>
            <a:srcRect/>
            <a:stretch>
              <a:fillRect t="-7797" b="-975"/>
            </a:stretch>
          </a:blipFill>
        </p:spPr>
        <p:txBody>
          <a:bodyPr wrap="square" lIns="0" tIns="0" rIns="0" bIns="0" rtlCol="0"/>
          <a:lstStyle/>
          <a:p>
            <a:endParaRPr/>
          </a:p>
        </p:txBody>
      </p:sp>
    </p:spTree>
    <p:extLst>
      <p:ext uri="{BB962C8B-B14F-4D97-AF65-F5344CB8AC3E}">
        <p14:creationId xmlns:p14="http://schemas.microsoft.com/office/powerpoint/2010/main" val="2511145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324101" y="0"/>
            <a:ext cx="6858000" cy="685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213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count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mark-</a:t>
            </a:r>
            <a:r>
              <a:rPr lang="en-US" sz="2400" spc="-5" dirty="0" err="1">
                <a:latin typeface="Calibri"/>
                <a:cs typeface="Calibri"/>
              </a:rPr>
              <a:t>resight</a:t>
            </a:r>
            <a:r>
              <a:rPr lang="en-US" sz="2400" spc="-5" dirty="0">
                <a:latin typeface="Calibri"/>
                <a:cs typeface="Calibri"/>
              </a:rPr>
              <a:t> data and aerial count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Tree>
    <p:extLst>
      <p:ext uri="{BB962C8B-B14F-4D97-AF65-F5344CB8AC3E}">
        <p14:creationId xmlns:p14="http://schemas.microsoft.com/office/powerpoint/2010/main" val="1187000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01"/>
            <a:ext cx="10515600" cy="1028699"/>
          </a:xfrm>
        </p:spPr>
        <p:txBody>
          <a:bodyPr/>
          <a:lstStyle/>
          <a:p>
            <a:r>
              <a:rPr lang="en-US" dirty="0"/>
              <a:t>Aside: mathematics and population ecology</a:t>
            </a:r>
          </a:p>
        </p:txBody>
      </p:sp>
      <p:sp>
        <p:nvSpPr>
          <p:cNvPr id="3" name="Content Placeholder 2"/>
          <p:cNvSpPr>
            <a:spLocks noGrp="1"/>
          </p:cNvSpPr>
          <p:nvPr>
            <p:ph idx="1"/>
          </p:nvPr>
        </p:nvSpPr>
        <p:spPr>
          <a:xfrm>
            <a:off x="838200" y="1269242"/>
            <a:ext cx="7536543" cy="5450871"/>
          </a:xfrm>
        </p:spPr>
        <p:txBody>
          <a:bodyPr>
            <a:normAutofit fontScale="92500" lnSpcReduction="10000"/>
          </a:bodyPr>
          <a:lstStyle/>
          <a:p>
            <a:pPr marL="0" indent="0">
              <a:buNone/>
            </a:pPr>
            <a:r>
              <a:rPr lang="en-US" dirty="0"/>
              <a:t>“Like most mathematicians, he takes the hopeful biologist to the edge of the pond, points out that a good swim will help his work, and then pushes him in and leaves him to drown.”</a:t>
            </a:r>
          </a:p>
          <a:p>
            <a:pPr marL="0" indent="0">
              <a:buNone/>
            </a:pPr>
            <a:r>
              <a:rPr lang="en-US" sz="1500" dirty="0"/>
              <a:t/>
            </a:r>
            <a:br>
              <a:rPr lang="en-US" sz="1500" dirty="0"/>
            </a:br>
            <a:r>
              <a:rPr lang="en-US" dirty="0"/>
              <a:t>“The importance of the method is this: if we know certain variables, mostly desired by ecologists and in some cases already determined by them, we can predict certain results which would not normally be predictable or even expected by ecologists. The stage of verification of these mathematical predictions has hardly begun; but their importance cannot be under-estimated, and we look forward to seeing the further volumes of </a:t>
            </a:r>
            <a:r>
              <a:rPr lang="en-US" dirty="0" err="1"/>
              <a:t>Lotka’s</a:t>
            </a:r>
            <a:r>
              <a:rPr lang="en-US" dirty="0"/>
              <a:t> studies.”</a:t>
            </a:r>
          </a:p>
          <a:p>
            <a:pPr marL="0" indent="0">
              <a:buNone/>
            </a:pPr>
            <a:r>
              <a:rPr lang="en-US" sz="1100" dirty="0"/>
              <a:t> </a:t>
            </a:r>
          </a:p>
          <a:p>
            <a:pPr marL="0" indent="0">
              <a:buNone/>
            </a:pPr>
            <a:r>
              <a:rPr lang="en-US" dirty="0"/>
              <a:t>  - Charles Elton </a:t>
            </a:r>
          </a:p>
        </p:txBody>
      </p:sp>
      <p:pic>
        <p:nvPicPr>
          <p:cNvPr id="38914" name="Picture 2" descr="Alfred J. Lotka.jpg">
            <a:extLst>
              <a:ext uri="{FF2B5EF4-FFF2-40B4-BE49-F238E27FC236}">
                <a16:creationId xmlns:a16="http://schemas.microsoft.com/office/drawing/2014/main" id="{1F892576-E77E-42C1-8117-45E067DD17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69067" y="4039493"/>
            <a:ext cx="1597230" cy="2137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9CDA77-A938-4A63-A520-30680E9E5E1A}"/>
              </a:ext>
            </a:extLst>
          </p:cNvPr>
          <p:cNvSpPr txBox="1"/>
          <p:nvPr/>
        </p:nvSpPr>
        <p:spPr>
          <a:xfrm>
            <a:off x="9624100" y="6176963"/>
            <a:ext cx="1542197" cy="369332"/>
          </a:xfrm>
          <a:prstGeom prst="rect">
            <a:avLst/>
          </a:prstGeom>
          <a:noFill/>
        </p:spPr>
        <p:txBody>
          <a:bodyPr wrap="square" rtlCol="0">
            <a:spAutoFit/>
          </a:bodyPr>
          <a:lstStyle/>
          <a:p>
            <a:r>
              <a:rPr lang="en-US" dirty="0"/>
              <a:t>Alfred </a:t>
            </a:r>
            <a:r>
              <a:rPr lang="en-US" dirty="0" err="1"/>
              <a:t>Lotka</a:t>
            </a:r>
            <a:endParaRPr lang="en-US" dirty="0"/>
          </a:p>
        </p:txBody>
      </p:sp>
      <p:pic>
        <p:nvPicPr>
          <p:cNvPr id="45058" name="Picture 2" descr="https://upload.wikimedia.org/wikipedia/en/4/47/Charles_Elton.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03" y="1113382"/>
            <a:ext cx="2466975" cy="18573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9CDA77-A938-4A63-A520-30680E9E5E1A}"/>
              </a:ext>
            </a:extLst>
          </p:cNvPr>
          <p:cNvSpPr txBox="1"/>
          <p:nvPr/>
        </p:nvSpPr>
        <p:spPr>
          <a:xfrm>
            <a:off x="9936157" y="2970758"/>
            <a:ext cx="1542197" cy="369332"/>
          </a:xfrm>
          <a:prstGeom prst="rect">
            <a:avLst/>
          </a:prstGeom>
          <a:noFill/>
        </p:spPr>
        <p:txBody>
          <a:bodyPr wrap="square" rtlCol="0">
            <a:spAutoFit/>
          </a:bodyPr>
          <a:lstStyle/>
          <a:p>
            <a:r>
              <a:rPr lang="en-US" dirty="0"/>
              <a:t>Charles Elton</a:t>
            </a:r>
          </a:p>
        </p:txBody>
      </p:sp>
    </p:spTree>
    <p:extLst>
      <p:ext uri="{BB962C8B-B14F-4D97-AF65-F5344CB8AC3E}">
        <p14:creationId xmlns:p14="http://schemas.microsoft.com/office/powerpoint/2010/main" val="3749458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1" y="195919"/>
            <a:ext cx="8991599" cy="1058623"/>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20" dirty="0"/>
              <a:t>HSC Population Model: </a:t>
            </a:r>
            <a:br>
              <a:rPr lang="en-US" sz="3600" b="1" spc="-20" dirty="0"/>
            </a:br>
            <a:r>
              <a:rPr sz="3200" b="1" spc="-20" dirty="0"/>
              <a:t>Catch </a:t>
            </a:r>
            <a:r>
              <a:rPr sz="3200" b="1" spc="-10" dirty="0"/>
              <a:t>Multiple Survey Analysis</a:t>
            </a:r>
            <a:r>
              <a:rPr sz="3200" b="1" spc="45" dirty="0"/>
              <a:t> </a:t>
            </a:r>
            <a:r>
              <a:rPr sz="3200" b="1" spc="-15" dirty="0"/>
              <a:t>(CMSA)</a:t>
            </a:r>
            <a:endParaRPr sz="3200" b="1" dirty="0"/>
          </a:p>
        </p:txBody>
      </p:sp>
      <p:sp>
        <p:nvSpPr>
          <p:cNvPr id="6" name="object 6"/>
          <p:cNvSpPr txBox="1"/>
          <p:nvPr/>
        </p:nvSpPr>
        <p:spPr>
          <a:xfrm>
            <a:off x="1524001" y="1439824"/>
            <a:ext cx="9296399" cy="874598"/>
          </a:xfrm>
          <a:prstGeom prst="rect">
            <a:avLst/>
          </a:prstGeom>
        </p:spPr>
        <p:txBody>
          <a:bodyPr vert="horz" wrap="square" lIns="0" tIns="12700" rIns="0" bIns="0" rtlCol="0">
            <a:spAutoFit/>
          </a:bodyPr>
          <a:lstStyle/>
          <a:p>
            <a:pPr marL="12700" marR="5080">
              <a:spcBef>
                <a:spcPts val="100"/>
              </a:spcBef>
              <a:tabLst>
                <a:tab pos="297815" algn="l"/>
                <a:tab pos="298450" algn="l"/>
              </a:tabLst>
            </a:pPr>
            <a:r>
              <a:rPr sz="2800" spc="-15" dirty="0">
                <a:latin typeface="Calibri"/>
                <a:cs typeface="Calibri"/>
              </a:rPr>
              <a:t>Approved </a:t>
            </a:r>
            <a:r>
              <a:rPr sz="2800" spc="-5" dirty="0">
                <a:latin typeface="Calibri"/>
                <a:cs typeface="Calibri"/>
              </a:rPr>
              <a:t>during the </a:t>
            </a:r>
            <a:r>
              <a:rPr sz="2800" dirty="0">
                <a:latin typeface="Calibri"/>
                <a:cs typeface="Calibri"/>
              </a:rPr>
              <a:t>2019 </a:t>
            </a:r>
            <a:r>
              <a:rPr lang="en-US" sz="2800" dirty="0">
                <a:latin typeface="Calibri"/>
                <a:cs typeface="Calibri"/>
              </a:rPr>
              <a:t>HSC </a:t>
            </a:r>
            <a:r>
              <a:rPr sz="2800" spc="-20" dirty="0">
                <a:latin typeface="Calibri"/>
                <a:cs typeface="Calibri"/>
              </a:rPr>
              <a:t>stock </a:t>
            </a:r>
            <a:r>
              <a:rPr sz="2800" spc="-5" dirty="0">
                <a:latin typeface="Calibri"/>
                <a:cs typeface="Calibri"/>
              </a:rPr>
              <a:t>assessment </a:t>
            </a:r>
            <a:r>
              <a:rPr sz="2800" spc="-25" dirty="0">
                <a:latin typeface="Calibri"/>
                <a:cs typeface="Calibri"/>
              </a:rPr>
              <a:t>for </a:t>
            </a:r>
            <a:r>
              <a:rPr sz="2800" spc="-5" dirty="0">
                <a:latin typeface="Calibri"/>
                <a:cs typeface="Calibri"/>
              </a:rPr>
              <a:t>use </a:t>
            </a:r>
            <a:r>
              <a:rPr sz="2800" dirty="0">
                <a:latin typeface="Calibri"/>
                <a:cs typeface="Calibri"/>
              </a:rPr>
              <a:t>as </a:t>
            </a:r>
            <a:r>
              <a:rPr sz="2800" spc="-5" dirty="0">
                <a:latin typeface="Calibri"/>
                <a:cs typeface="Calibri"/>
              </a:rPr>
              <a:t>the </a:t>
            </a:r>
            <a:r>
              <a:rPr sz="2800" spc="-10" dirty="0">
                <a:latin typeface="Calibri"/>
                <a:cs typeface="Calibri"/>
              </a:rPr>
              <a:t>best </a:t>
            </a:r>
            <a:r>
              <a:rPr sz="2800" spc="-15" dirty="0">
                <a:latin typeface="Calibri"/>
                <a:cs typeface="Calibri"/>
              </a:rPr>
              <a:t>estimate </a:t>
            </a:r>
            <a:r>
              <a:rPr sz="2800" spc="-5" dirty="0">
                <a:latin typeface="Calibri"/>
                <a:cs typeface="Calibri"/>
              </a:rPr>
              <a:t>of </a:t>
            </a:r>
            <a:r>
              <a:rPr sz="2800" dirty="0">
                <a:latin typeface="Calibri"/>
                <a:cs typeface="Calibri"/>
              </a:rPr>
              <a:t>HSC </a:t>
            </a:r>
            <a:r>
              <a:rPr sz="2800" spc="-5" dirty="0">
                <a:latin typeface="Calibri"/>
                <a:cs typeface="Calibri"/>
              </a:rPr>
              <a:t>abundance in the DE </a:t>
            </a:r>
            <a:r>
              <a:rPr sz="2800" spc="-20" dirty="0">
                <a:latin typeface="Calibri"/>
                <a:cs typeface="Calibri"/>
              </a:rPr>
              <a:t>Bay</a:t>
            </a:r>
            <a:r>
              <a:rPr sz="2800" spc="25" dirty="0">
                <a:latin typeface="Calibri"/>
                <a:cs typeface="Calibri"/>
              </a:rPr>
              <a:t> </a:t>
            </a:r>
            <a:r>
              <a:rPr sz="2800" spc="-15" dirty="0">
                <a:latin typeface="Calibri"/>
                <a:cs typeface="Calibri"/>
              </a:rPr>
              <a:t>area</a:t>
            </a:r>
            <a:endParaRPr sz="2800" dirty="0">
              <a:latin typeface="Calibri"/>
              <a:cs typeface="Calibri"/>
            </a:endParaRPr>
          </a:p>
        </p:txBody>
      </p:sp>
      <p:sp>
        <p:nvSpPr>
          <p:cNvPr id="12" name="object 12"/>
          <p:cNvSpPr txBox="1"/>
          <p:nvPr/>
        </p:nvSpPr>
        <p:spPr>
          <a:xfrm>
            <a:off x="2076566" y="3898508"/>
            <a:ext cx="6467475" cy="2586355"/>
          </a:xfrm>
          <a:prstGeom prst="rect">
            <a:avLst/>
          </a:prstGeom>
        </p:spPr>
        <p:txBody>
          <a:bodyPr vert="horz" wrap="square" lIns="0" tIns="12700" rIns="0" bIns="0" rtlCol="0">
            <a:spAutoFit/>
          </a:bodyPr>
          <a:lstStyle/>
          <a:p>
            <a:pPr marL="12700">
              <a:spcBef>
                <a:spcPts val="100"/>
              </a:spcBef>
              <a:tabLst>
                <a:tab pos="331470" algn="l"/>
              </a:tabLst>
            </a:pPr>
            <a:r>
              <a:rPr sz="2800" i="1" dirty="0">
                <a:latin typeface="Times New Roman"/>
                <a:cs typeface="Times New Roman"/>
              </a:rPr>
              <a:t>y	</a:t>
            </a:r>
            <a:r>
              <a:rPr sz="2800" dirty="0">
                <a:latin typeface="Calibri"/>
                <a:cs typeface="Calibri"/>
              </a:rPr>
              <a:t>= </a:t>
            </a:r>
            <a:r>
              <a:rPr sz="2800" spc="-15" dirty="0">
                <a:latin typeface="Calibri"/>
                <a:cs typeface="Calibri"/>
              </a:rPr>
              <a:t>year</a:t>
            </a:r>
            <a:endParaRPr sz="2800" dirty="0">
              <a:latin typeface="Calibri"/>
              <a:cs typeface="Calibri"/>
            </a:endParaRPr>
          </a:p>
          <a:p>
            <a:pPr marL="12700"/>
            <a:r>
              <a:rPr sz="2800" i="1" dirty="0">
                <a:latin typeface="Times New Roman"/>
                <a:cs typeface="Times New Roman"/>
              </a:rPr>
              <a:t>N </a:t>
            </a:r>
            <a:r>
              <a:rPr sz="2800" dirty="0">
                <a:latin typeface="Calibri"/>
                <a:cs typeface="Calibri"/>
              </a:rPr>
              <a:t>= </a:t>
            </a:r>
            <a:r>
              <a:rPr sz="2800" spc="-10" dirty="0">
                <a:latin typeface="Calibri"/>
                <a:cs typeface="Calibri"/>
              </a:rPr>
              <a:t>multiparous</a:t>
            </a:r>
            <a:r>
              <a:rPr sz="2800" spc="-35"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R </a:t>
            </a:r>
            <a:r>
              <a:rPr sz="2800" dirty="0">
                <a:latin typeface="Calibri"/>
                <a:cs typeface="Calibri"/>
              </a:rPr>
              <a:t>= </a:t>
            </a:r>
            <a:r>
              <a:rPr sz="2800" spc="-10" dirty="0">
                <a:latin typeface="Calibri"/>
                <a:cs typeface="Calibri"/>
              </a:rPr>
              <a:t>primiparous</a:t>
            </a:r>
            <a:r>
              <a:rPr sz="2800" spc="-100"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C </a:t>
            </a:r>
            <a:r>
              <a:rPr sz="2800" dirty="0">
                <a:latin typeface="Calibri"/>
                <a:cs typeface="Calibri"/>
              </a:rPr>
              <a:t>= </a:t>
            </a:r>
            <a:r>
              <a:rPr sz="2800" spc="-20" dirty="0">
                <a:latin typeface="Calibri"/>
                <a:cs typeface="Calibri"/>
              </a:rPr>
              <a:t>catch </a:t>
            </a:r>
            <a:r>
              <a:rPr sz="2800" spc="-5" dirty="0">
                <a:latin typeface="Calibri"/>
                <a:cs typeface="Calibri"/>
              </a:rPr>
              <a:t>(bait </a:t>
            </a:r>
            <a:r>
              <a:rPr sz="2800" dirty="0">
                <a:latin typeface="Calibri"/>
                <a:cs typeface="Calibri"/>
              </a:rPr>
              <a:t>+ </a:t>
            </a:r>
            <a:r>
              <a:rPr sz="2800" spc="-10" dirty="0">
                <a:latin typeface="Calibri"/>
                <a:cs typeface="Calibri"/>
              </a:rPr>
              <a:t>biomedical </a:t>
            </a:r>
            <a:r>
              <a:rPr sz="2800" dirty="0">
                <a:latin typeface="Calibri"/>
                <a:cs typeface="Calibri"/>
              </a:rPr>
              <a:t>+ </a:t>
            </a:r>
            <a:r>
              <a:rPr sz="2800" spc="-5" dirty="0">
                <a:latin typeface="Calibri"/>
                <a:cs typeface="Calibri"/>
              </a:rPr>
              <a:t>dead</a:t>
            </a:r>
            <a:r>
              <a:rPr sz="2800" spc="50" dirty="0">
                <a:latin typeface="Calibri"/>
                <a:cs typeface="Calibri"/>
              </a:rPr>
              <a:t> </a:t>
            </a:r>
            <a:r>
              <a:rPr sz="2800" spc="-10" dirty="0">
                <a:latin typeface="Calibri"/>
                <a:cs typeface="Calibri"/>
              </a:rPr>
              <a:t>discards)</a:t>
            </a:r>
            <a:endParaRPr sz="2800" dirty="0">
              <a:latin typeface="Calibri"/>
              <a:cs typeface="Calibri"/>
            </a:endParaRPr>
          </a:p>
          <a:p>
            <a:pPr marL="12700"/>
            <a:r>
              <a:rPr sz="2800" i="1" dirty="0">
                <a:latin typeface="Times New Roman"/>
                <a:cs typeface="Times New Roman"/>
              </a:rPr>
              <a:t>M </a:t>
            </a:r>
            <a:r>
              <a:rPr sz="2800" dirty="0">
                <a:latin typeface="Calibri"/>
                <a:cs typeface="Calibri"/>
              </a:rPr>
              <a:t>= </a:t>
            </a:r>
            <a:r>
              <a:rPr sz="2800" spc="-15" dirty="0">
                <a:latin typeface="Calibri"/>
                <a:cs typeface="Calibri"/>
              </a:rPr>
              <a:t>natural </a:t>
            </a:r>
            <a:r>
              <a:rPr sz="2800" spc="-10" dirty="0">
                <a:latin typeface="Calibri"/>
                <a:cs typeface="Calibri"/>
              </a:rPr>
              <a:t>mortality </a:t>
            </a:r>
            <a:r>
              <a:rPr sz="2800" dirty="0">
                <a:latin typeface="Calibri"/>
                <a:cs typeface="Calibri"/>
              </a:rPr>
              <a:t>(0.30)</a:t>
            </a:r>
          </a:p>
          <a:p>
            <a:pPr marL="12700"/>
            <a:r>
              <a:rPr sz="2800" i="1" dirty="0">
                <a:latin typeface="Times New Roman"/>
                <a:cs typeface="Times New Roman"/>
              </a:rPr>
              <a:t>t </a:t>
            </a:r>
            <a:r>
              <a:rPr sz="2800" dirty="0">
                <a:latin typeface="Calibri"/>
                <a:cs typeface="Calibri"/>
              </a:rPr>
              <a:t>= </a:t>
            </a:r>
            <a:r>
              <a:rPr sz="2800" spc="-10" dirty="0">
                <a:latin typeface="Calibri"/>
                <a:cs typeface="Calibri"/>
              </a:rPr>
              <a:t>fraction </a:t>
            </a:r>
            <a:r>
              <a:rPr sz="2800" spc="-5" dirty="0">
                <a:latin typeface="Calibri"/>
                <a:cs typeface="Calibri"/>
              </a:rPr>
              <a:t>of the </a:t>
            </a:r>
            <a:r>
              <a:rPr sz="2800" spc="-15" dirty="0">
                <a:latin typeface="Calibri"/>
                <a:cs typeface="Calibri"/>
              </a:rPr>
              <a:t>year </a:t>
            </a:r>
            <a:r>
              <a:rPr sz="2800" spc="-5" dirty="0">
                <a:latin typeface="Calibri"/>
                <a:cs typeface="Calibri"/>
              </a:rPr>
              <a:t>of </a:t>
            </a:r>
            <a:r>
              <a:rPr sz="2800" spc="-10" dirty="0">
                <a:latin typeface="Calibri"/>
                <a:cs typeface="Calibri"/>
              </a:rPr>
              <a:t>harvest</a:t>
            </a:r>
            <a:r>
              <a:rPr sz="2800" spc="20" dirty="0">
                <a:latin typeface="Calibri"/>
                <a:cs typeface="Calibri"/>
              </a:rPr>
              <a:t> </a:t>
            </a:r>
            <a:r>
              <a:rPr sz="2800" spc="-10" dirty="0">
                <a:latin typeface="Calibri"/>
                <a:cs typeface="Calibri"/>
              </a:rPr>
              <a:t>midpoint</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1941951" y="2611247"/>
            <a:ext cx="8230749" cy="1190791"/>
          </a:xfrm>
          <a:prstGeom prst="rect">
            <a:avLst/>
          </a:prstGeom>
        </p:spPr>
      </p:pic>
    </p:spTree>
    <p:extLst>
      <p:ext uri="{BB962C8B-B14F-4D97-AF65-F5344CB8AC3E}">
        <p14:creationId xmlns:p14="http://schemas.microsoft.com/office/powerpoint/2010/main" val="3589633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04900" y="363405"/>
            <a:ext cx="9932669" cy="59568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52931" y="106865"/>
            <a:ext cx="7538084"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30" dirty="0">
                <a:solidFill>
                  <a:srgbClr val="FFFFFF"/>
                </a:solidFill>
              </a:rPr>
              <a:t>Integrated </a:t>
            </a:r>
            <a:r>
              <a:rPr sz="3200" spc="-10" dirty="0">
                <a:solidFill>
                  <a:srgbClr val="FFFFFF"/>
                </a:solidFill>
              </a:rPr>
              <a:t>Population Model</a:t>
            </a:r>
            <a:r>
              <a:rPr sz="3200" spc="65" dirty="0">
                <a:solidFill>
                  <a:srgbClr val="FFFFFF"/>
                </a:solidFill>
              </a:rPr>
              <a:t> </a:t>
            </a:r>
            <a:r>
              <a:rPr sz="3200" spc="-5" dirty="0">
                <a:solidFill>
                  <a:srgbClr val="FFFFFF"/>
                </a:solidFill>
              </a:rPr>
              <a:t>(IPM)</a:t>
            </a:r>
            <a:endParaRPr sz="3200"/>
          </a:p>
        </p:txBody>
      </p:sp>
    </p:spTree>
    <p:extLst>
      <p:ext uri="{BB962C8B-B14F-4D97-AF65-F5344CB8AC3E}">
        <p14:creationId xmlns:p14="http://schemas.microsoft.com/office/powerpoint/2010/main" val="194075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72571"/>
            <a:ext cx="11743218" cy="1095532"/>
          </a:xfrm>
        </p:spPr>
        <p:txBody>
          <a:bodyPr>
            <a:normAutofit/>
          </a:bodyPr>
          <a:lstStyle/>
          <a:p>
            <a:r>
              <a:rPr lang="en-US" sz="3600" dirty="0"/>
              <a:t>Fundamentals of Population Ecology: Population Regulation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57198"/>
                <a:ext cx="9059944" cy="4960145"/>
              </a:xfrm>
            </p:spPr>
            <p:txBody>
              <a:bodyPr>
                <a:normAutofit lnSpcReduction="10000"/>
              </a:bodyPr>
              <a:lstStyle/>
              <a:p>
                <a:r>
                  <a:rPr lang="en-US" dirty="0"/>
                  <a:t>Exponential growth can’t be the norm!</a:t>
                </a:r>
              </a:p>
              <a:p>
                <a:r>
                  <a:rPr lang="en-US" dirty="0"/>
                  <a:t>Models of (negative) density-dependent growth:</a:t>
                </a:r>
              </a:p>
              <a:p>
                <a:pPr marL="0" indent="0">
                  <a:buNone/>
                </a:pPr>
                <a:endParaRPr lang="en-US" i="1" dirty="0">
                  <a:latin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𝑁</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𝐾</m:t>
                          </m:r>
                        </m:den>
                      </m:f>
                      <m:r>
                        <a:rPr lang="en-US" b="0" i="1" smtClean="0">
                          <a:latin typeface="Cambria Math" panose="02040503050406030204" pitchFamily="18" charset="0"/>
                        </a:rPr>
                        <m:t>)</m:t>
                      </m:r>
                    </m:oMath>
                  </m:oMathPara>
                </a14:m>
                <a:endParaRPr lang="en-US" dirty="0"/>
              </a:p>
              <a:p>
                <a:endParaRPr lang="en-US" dirty="0"/>
              </a:p>
              <a:p>
                <a:r>
                  <a:rPr lang="en-US" dirty="0"/>
                  <a:t>Pierre </a:t>
                </a:r>
                <a:r>
                  <a:rPr lang="en-US" dirty="0" err="1"/>
                  <a:t>Verhulst</a:t>
                </a:r>
                <a:r>
                  <a:rPr lang="en-US" dirty="0"/>
                  <a:t> (1804-1849)</a:t>
                </a:r>
              </a:p>
              <a:p>
                <a:r>
                  <a:rPr lang="en-US" dirty="0"/>
                  <a:t>Alfred </a:t>
                </a:r>
                <a:r>
                  <a:rPr lang="en-US" dirty="0" err="1"/>
                  <a:t>Lotka</a:t>
                </a:r>
                <a:r>
                  <a:rPr lang="en-US" dirty="0"/>
                  <a:t> (1880-1949)</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57198"/>
                <a:ext cx="9059944" cy="4960145"/>
              </a:xfrm>
              <a:blipFill>
                <a:blip r:embed="rId2"/>
                <a:stretch>
                  <a:fillRect l="-1211" t="-2703"/>
                </a:stretch>
              </a:blipFill>
            </p:spPr>
            <p:txBody>
              <a:bodyPr/>
              <a:lstStyle/>
              <a:p>
                <a:r>
                  <a:rPr lang="en-US">
                    <a:noFill/>
                  </a:rPr>
                  <a:t> </a:t>
                </a:r>
              </a:p>
            </p:txBody>
          </p:sp>
        </mc:Fallback>
      </mc:AlternateContent>
      <p:sp>
        <p:nvSpPr>
          <p:cNvPr id="4" name="TextBox 3"/>
          <p:cNvSpPr txBox="1"/>
          <p:nvPr/>
        </p:nvSpPr>
        <p:spPr>
          <a:xfrm>
            <a:off x="1461895" y="3278035"/>
            <a:ext cx="1317812" cy="923330"/>
          </a:xfrm>
          <a:prstGeom prst="rect">
            <a:avLst/>
          </a:prstGeom>
          <a:noFill/>
          <a:ln>
            <a:solidFill>
              <a:schemeClr val="tx1"/>
            </a:solidFill>
          </a:ln>
        </p:spPr>
        <p:txBody>
          <a:bodyPr wrap="square" rtlCol="0">
            <a:spAutoFit/>
          </a:bodyPr>
          <a:lstStyle/>
          <a:p>
            <a:r>
              <a:rPr lang="en-US" dirty="0"/>
              <a:t>Per capita population growth rate</a:t>
            </a:r>
          </a:p>
        </p:txBody>
      </p:sp>
      <p:cxnSp>
        <p:nvCxnSpPr>
          <p:cNvPr id="6" name="Straight Arrow Connector 5"/>
          <p:cNvCxnSpPr>
            <a:stCxn id="4" idx="3"/>
          </p:cNvCxnSpPr>
          <p:nvPr/>
        </p:nvCxnSpPr>
        <p:spPr>
          <a:xfrm flipV="1">
            <a:off x="2779707" y="3278035"/>
            <a:ext cx="802479" cy="461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4" idx="3"/>
          </p:cNvCxnSpPr>
          <p:nvPr/>
        </p:nvCxnSpPr>
        <p:spPr>
          <a:xfrm>
            <a:off x="2779707" y="3739700"/>
            <a:ext cx="600634" cy="551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Image result for density dependent populati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42842" y="2582934"/>
            <a:ext cx="4647119" cy="286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8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571500" y="1652456"/>
            <a:ext cx="11391900" cy="3730508"/>
          </a:xfrm>
          <a:prstGeom prst="rect">
            <a:avLst/>
          </a:prstGeom>
        </p:spPr>
        <p:txBody>
          <a:bodyPr vert="horz" wrap="square" lIns="0" tIns="97790" rIns="0" bIns="0" rtlCol="0">
            <a:spAutoFit/>
          </a:bodyPr>
          <a:lstStyle/>
          <a:p>
            <a:pPr marL="355600" indent="-342900">
              <a:spcBef>
                <a:spcPts val="770"/>
              </a:spcBef>
              <a:buFont typeface="Arial"/>
              <a:buChar char="•"/>
              <a:tabLst>
                <a:tab pos="354965" algn="l"/>
                <a:tab pos="355600" algn="l"/>
              </a:tabLst>
            </a:pPr>
            <a:r>
              <a:rPr lang="en-US" sz="2800" dirty="0">
                <a:latin typeface="Calibri"/>
                <a:cs typeface="Calibri"/>
              </a:rPr>
              <a:t>1990s – Unregulated harvest of Horseshoe Crabs </a:t>
            </a:r>
          </a:p>
          <a:p>
            <a:pPr marL="355600" indent="-342900">
              <a:spcBef>
                <a:spcPts val="770"/>
              </a:spcBef>
              <a:buFont typeface="Arial"/>
              <a:buChar char="•"/>
              <a:tabLst>
                <a:tab pos="354965" algn="l"/>
                <a:tab pos="355600" algn="l"/>
              </a:tabLst>
            </a:pPr>
            <a:r>
              <a:rPr sz="2800" dirty="0">
                <a:latin typeface="Calibri"/>
                <a:cs typeface="Calibri"/>
              </a:rPr>
              <a:t>1998 – Fisheries Management Plan approved</a:t>
            </a:r>
          </a:p>
          <a:p>
            <a:pPr marL="355600" marR="885190" indent="-342900">
              <a:spcBef>
                <a:spcPts val="770"/>
              </a:spcBef>
              <a:buFont typeface="Arial"/>
              <a:buChar char="•"/>
              <a:tabLst>
                <a:tab pos="354965" algn="l"/>
                <a:tab pos="355600" algn="l"/>
              </a:tabLst>
            </a:pPr>
            <a:r>
              <a:rPr sz="2800" dirty="0">
                <a:latin typeface="Calibri"/>
                <a:cs typeface="Calibri"/>
              </a:rPr>
              <a:t>2007 – </a:t>
            </a:r>
            <a:r>
              <a:rPr lang="en-US" sz="2800" dirty="0">
                <a:latin typeface="Calibri"/>
                <a:cs typeface="Calibri"/>
              </a:rPr>
              <a:t>D</a:t>
            </a:r>
            <a:r>
              <a:rPr sz="2800" dirty="0">
                <a:latin typeface="Calibri"/>
                <a:cs typeface="Calibri"/>
              </a:rPr>
              <a:t>evelop a multi-species management</a:t>
            </a:r>
            <a:r>
              <a:rPr lang="en-US" sz="2800" dirty="0">
                <a:latin typeface="Calibri"/>
                <a:cs typeface="Calibri"/>
              </a:rPr>
              <a:t> </a:t>
            </a:r>
            <a:r>
              <a:rPr sz="2800" dirty="0">
                <a:latin typeface="Calibri"/>
                <a:cs typeface="Calibri"/>
              </a:rPr>
              <a:t>approach</a:t>
            </a:r>
          </a:p>
          <a:p>
            <a:pPr marL="355600" marR="1015365" indent="-342900">
              <a:spcBef>
                <a:spcPts val="770"/>
              </a:spcBef>
              <a:buFont typeface="Arial"/>
              <a:buChar char="•"/>
              <a:tabLst>
                <a:tab pos="354965" algn="l"/>
                <a:tab pos="355600" algn="l"/>
              </a:tabLst>
            </a:pPr>
            <a:r>
              <a:rPr sz="2800" dirty="0">
                <a:latin typeface="Calibri"/>
                <a:cs typeface="Calibri"/>
              </a:rPr>
              <a:t>2012 –</a:t>
            </a:r>
            <a:r>
              <a:rPr lang="en-US" sz="2800" dirty="0">
                <a:latin typeface="Calibri"/>
                <a:cs typeface="Calibri"/>
              </a:rPr>
              <a:t> Adaptive Resource Management (</a:t>
            </a:r>
            <a:r>
              <a:rPr sz="2800" dirty="0">
                <a:latin typeface="Calibri"/>
                <a:cs typeface="Calibri"/>
              </a:rPr>
              <a:t>ARM</a:t>
            </a:r>
            <a:r>
              <a:rPr lang="en-US" sz="2800" dirty="0">
                <a:latin typeface="Calibri"/>
                <a:cs typeface="Calibri"/>
              </a:rPr>
              <a:t>) framework instituted</a:t>
            </a:r>
            <a:endParaRPr sz="2800" dirty="0">
              <a:latin typeface="Calibri"/>
              <a:cs typeface="Calibri"/>
            </a:endParaRPr>
          </a:p>
          <a:p>
            <a:pPr marL="355600" marR="5080" indent="-342900">
              <a:spcBef>
                <a:spcPts val="770"/>
              </a:spcBef>
              <a:buFont typeface="Arial"/>
              <a:buChar char="•"/>
              <a:tabLst>
                <a:tab pos="354965" algn="l"/>
                <a:tab pos="355600" algn="l"/>
              </a:tabLst>
            </a:pPr>
            <a:r>
              <a:rPr sz="2800" dirty="0">
                <a:latin typeface="Calibri"/>
                <a:cs typeface="Calibri"/>
              </a:rPr>
              <a:t>2019 –</a:t>
            </a:r>
            <a:r>
              <a:rPr lang="en-US" sz="2800" dirty="0">
                <a:latin typeface="Calibri"/>
                <a:cs typeface="Calibri"/>
              </a:rPr>
              <a:t> B</a:t>
            </a:r>
            <a:r>
              <a:rPr sz="2800" dirty="0">
                <a:latin typeface="Calibri"/>
                <a:cs typeface="Calibri"/>
              </a:rPr>
              <a:t>eginning of ARM Revision</a:t>
            </a:r>
            <a:endParaRPr lang="en-US" sz="2800" dirty="0">
              <a:latin typeface="Calibri"/>
              <a:cs typeface="Calibri"/>
            </a:endParaRPr>
          </a:p>
          <a:p>
            <a:pPr marL="355600" marR="5080" indent="-342900">
              <a:spcBef>
                <a:spcPts val="770"/>
              </a:spcBef>
              <a:buFont typeface="Arial"/>
              <a:buChar char="•"/>
              <a:tabLst>
                <a:tab pos="354965" algn="l"/>
                <a:tab pos="355600" algn="l"/>
              </a:tabLst>
            </a:pPr>
            <a:r>
              <a:rPr lang="en-US" sz="2800" dirty="0">
                <a:latin typeface="Calibri"/>
                <a:cs typeface="Calibri"/>
              </a:rPr>
              <a:t>2022 – Revised ARM completed and peer-reviewed</a:t>
            </a:r>
          </a:p>
          <a:p>
            <a:pPr marL="355600" marR="5080" indent="-342900">
              <a:spcBef>
                <a:spcPts val="770"/>
              </a:spcBef>
              <a:buFont typeface="Arial"/>
              <a:buChar char="•"/>
              <a:tabLst>
                <a:tab pos="354965" algn="l"/>
                <a:tab pos="355600" algn="l"/>
              </a:tabLst>
            </a:pPr>
            <a:r>
              <a:rPr lang="en-US" sz="2800" dirty="0">
                <a:latin typeface="Calibri"/>
                <a:cs typeface="Calibri"/>
              </a:rPr>
              <a:t>2023 – Revised ARM instituted</a:t>
            </a:r>
            <a:endParaRPr sz="2800" dirty="0">
              <a:latin typeface="Calibri"/>
              <a:cs typeface="Calibri"/>
            </a:endParaRPr>
          </a:p>
        </p:txBody>
      </p:sp>
      <p:sp>
        <p:nvSpPr>
          <p:cNvPr id="10" name="object 10"/>
          <p:cNvSpPr txBox="1">
            <a:spLocks noGrp="1"/>
          </p:cNvSpPr>
          <p:nvPr>
            <p:ph type="title"/>
          </p:nvPr>
        </p:nvSpPr>
        <p:spPr>
          <a:xfrm>
            <a:off x="2090058" y="713813"/>
            <a:ext cx="8984342" cy="566181"/>
          </a:xfrm>
          <a:prstGeom prst="rect">
            <a:avLst/>
          </a:prstGeom>
        </p:spPr>
        <p:txBody>
          <a:bodyPr vert="horz" wrap="square" lIns="0" tIns="12065" rIns="0" bIns="0" rtlCol="0" anchor="ctr">
            <a:spAutoFit/>
          </a:bodyPr>
          <a:lstStyle/>
          <a:p>
            <a:pPr marL="12700">
              <a:lnSpc>
                <a:spcPct val="100000"/>
              </a:lnSpc>
              <a:spcBef>
                <a:spcPts val="95"/>
              </a:spcBef>
            </a:pPr>
            <a:r>
              <a:rPr sz="3600" b="1" spc="-15" dirty="0"/>
              <a:t>Management</a:t>
            </a:r>
            <a:r>
              <a:rPr sz="3600" b="1" spc="-50" dirty="0"/>
              <a:t> </a:t>
            </a:r>
            <a:r>
              <a:rPr sz="3600" b="1" spc="-10" dirty="0"/>
              <a:t>History</a:t>
            </a:r>
            <a:r>
              <a:rPr lang="en-US" sz="3600" b="1" spc="-10" dirty="0"/>
              <a:t> for Horseshoe Crab stock</a:t>
            </a:r>
            <a:endParaRPr sz="3600" b="1" dirty="0"/>
          </a:p>
        </p:txBody>
      </p:sp>
    </p:spTree>
    <p:extLst>
      <p:ext uri="{BB962C8B-B14F-4D97-AF65-F5344CB8AC3E}">
        <p14:creationId xmlns:p14="http://schemas.microsoft.com/office/powerpoint/2010/main" val="2641997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5B1-8718-6A30-4CB2-782B671F1DD8}"/>
              </a:ext>
            </a:extLst>
          </p:cNvPr>
          <p:cNvSpPr>
            <a:spLocks noGrp="1"/>
          </p:cNvSpPr>
          <p:nvPr>
            <p:ph type="title"/>
          </p:nvPr>
        </p:nvSpPr>
        <p:spPr/>
        <p:txBody>
          <a:bodyPr/>
          <a:lstStyle/>
          <a:p>
            <a:r>
              <a:rPr lang="en-US" dirty="0"/>
              <a:t>Density dependence in the ARM model</a:t>
            </a:r>
          </a:p>
        </p:txBody>
      </p:sp>
      <p:sp>
        <p:nvSpPr>
          <p:cNvPr id="3" name="Content Placeholder 2">
            <a:extLst>
              <a:ext uri="{FF2B5EF4-FFF2-40B4-BE49-F238E27FC236}">
                <a16:creationId xmlns:a16="http://schemas.microsoft.com/office/drawing/2014/main" id="{BB11D52A-235C-D4A4-F1C5-F1D4740C65A1}"/>
              </a:ext>
            </a:extLst>
          </p:cNvPr>
          <p:cNvSpPr>
            <a:spLocks noGrp="1"/>
          </p:cNvSpPr>
          <p:nvPr>
            <p:ph idx="1"/>
          </p:nvPr>
        </p:nvSpPr>
        <p:spPr/>
        <p:txBody>
          <a:bodyPr/>
          <a:lstStyle/>
          <a:p>
            <a:r>
              <a:rPr lang="en-US" dirty="0"/>
              <a:t>Red Knot</a:t>
            </a:r>
          </a:p>
          <a:p>
            <a:pPr lvl="1"/>
            <a:r>
              <a:rPr lang="en-US" dirty="0"/>
              <a:t>Ceiling- recruitment fails above N=120k </a:t>
            </a:r>
          </a:p>
          <a:p>
            <a:r>
              <a:rPr lang="en-US" dirty="0"/>
              <a:t>Horseshoe Crab</a:t>
            </a:r>
          </a:p>
          <a:p>
            <a:pPr lvl="1"/>
            <a:r>
              <a:rPr lang="en-US" dirty="0"/>
              <a:t>Neither exponential growth nor density dependence</a:t>
            </a:r>
          </a:p>
          <a:p>
            <a:pPr lvl="2"/>
            <a:r>
              <a:rPr lang="en-US" dirty="0"/>
              <a:t>Recruitment is simply a constant regardless of what the population size is!</a:t>
            </a:r>
          </a:p>
          <a:p>
            <a:pPr lvl="2"/>
            <a:r>
              <a:rPr lang="en-US" dirty="0"/>
              <a:t>Mortality is constant – set at 30%</a:t>
            </a:r>
          </a:p>
          <a:p>
            <a:pPr lvl="2"/>
            <a:r>
              <a:rPr lang="en-US" dirty="0"/>
              <a:t>It’s based on data-  but it violates basic population ecology</a:t>
            </a:r>
          </a:p>
          <a:p>
            <a:pPr lvl="1"/>
            <a:r>
              <a:rPr lang="en-US" dirty="0"/>
              <a:t>Recruitment is attenuated below 3.75m females</a:t>
            </a:r>
          </a:p>
        </p:txBody>
      </p:sp>
    </p:spTree>
    <p:extLst>
      <p:ext uri="{BB962C8B-B14F-4D97-AF65-F5344CB8AC3E}">
        <p14:creationId xmlns:p14="http://schemas.microsoft.com/office/powerpoint/2010/main" val="2800000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39559"/>
          </a:xfrm>
        </p:spPr>
        <p:txBody>
          <a:bodyPr/>
          <a:lstStyle/>
          <a:p>
            <a:r>
              <a:rPr lang="en-US" dirty="0"/>
              <a:t>Stochasticity</a:t>
            </a:r>
          </a:p>
        </p:txBody>
      </p:sp>
      <p:sp>
        <p:nvSpPr>
          <p:cNvPr id="12" name="Content Placeholder 2"/>
          <p:cNvSpPr txBox="1">
            <a:spLocks/>
          </p:cNvSpPr>
          <p:nvPr/>
        </p:nvSpPr>
        <p:spPr>
          <a:xfrm>
            <a:off x="835959" y="1204686"/>
            <a:ext cx="8511241" cy="38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Population processes are often inherently unstable and unpredictable</a:t>
            </a:r>
          </a:p>
          <a:p>
            <a:r>
              <a:rPr lang="en-US" dirty="0"/>
              <a:t>Environmental </a:t>
            </a:r>
            <a:r>
              <a:rPr lang="en-US" dirty="0" err="1"/>
              <a:t>stochasticity</a:t>
            </a:r>
            <a:endParaRPr lang="en-US" dirty="0"/>
          </a:p>
          <a:p>
            <a:pPr lvl="1"/>
            <a:r>
              <a:rPr lang="en-US" dirty="0"/>
              <a:t>Fluctuations in vital rates caused by environmental variation</a:t>
            </a:r>
          </a:p>
          <a:p>
            <a:pPr lvl="2"/>
            <a:r>
              <a:rPr lang="en-US" dirty="0"/>
              <a:t>Food supply, predators, diseases, weather</a:t>
            </a:r>
          </a:p>
          <a:p>
            <a:r>
              <a:rPr lang="en-US" dirty="0"/>
              <a:t>Demographic </a:t>
            </a:r>
            <a:r>
              <a:rPr lang="en-US" dirty="0" err="1"/>
              <a:t>stochasticity</a:t>
            </a:r>
            <a:r>
              <a:rPr lang="en-US" dirty="0"/>
              <a:t> in small populations</a:t>
            </a:r>
          </a:p>
          <a:p>
            <a:pPr lvl="1"/>
            <a:r>
              <a:rPr lang="en-US" dirty="0"/>
              <a:t>Life events are unpredictable in the history of an individual</a:t>
            </a:r>
          </a:p>
          <a:p>
            <a:pPr lvl="2"/>
            <a:r>
              <a:rPr lang="en-US" dirty="0"/>
              <a:t>Survival, reproduction, offspring sex</a:t>
            </a:r>
          </a:p>
        </p:txBody>
      </p:sp>
      <p:pic>
        <p:nvPicPr>
          <p:cNvPr id="13" name="Picture 1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59511" y="484464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leopard_cub0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151576" y="4844640"/>
            <a:ext cx="24350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http://2.bp.blogspot.com/-vfWYHaiVCME/Te7lVuWHBzI/AAAAAAAAArQ/o9HP5rn4_qg/s1600/P713016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99725" y="365126"/>
            <a:ext cx="2347737" cy="140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http://coolibah-air.com.au/files/Victoria-River-wet-season.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99724" y="2419415"/>
            <a:ext cx="2347738" cy="132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7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6535057" cy="1325563"/>
          </a:xfrm>
        </p:spPr>
        <p:txBody>
          <a:bodyPr>
            <a:normAutofit fontScale="90000"/>
          </a:bodyPr>
          <a:lstStyle/>
          <a:p>
            <a:r>
              <a:rPr lang="en-US" dirty="0"/>
              <a:t>Fundamentals of population ecology: Threats to populations</a:t>
            </a:r>
          </a:p>
        </p:txBody>
      </p:sp>
      <p:sp>
        <p:nvSpPr>
          <p:cNvPr id="3" name="Content Placeholder 2"/>
          <p:cNvSpPr>
            <a:spLocks noGrp="1"/>
          </p:cNvSpPr>
          <p:nvPr>
            <p:ph idx="1"/>
          </p:nvPr>
        </p:nvSpPr>
        <p:spPr>
          <a:xfrm>
            <a:off x="838200" y="2322285"/>
            <a:ext cx="10515600" cy="3854677"/>
          </a:xfrm>
        </p:spPr>
        <p:txBody>
          <a:bodyPr>
            <a:normAutofit/>
          </a:bodyPr>
          <a:lstStyle/>
          <a:p>
            <a:r>
              <a:rPr lang="en-US" dirty="0"/>
              <a:t>Deterministic threats</a:t>
            </a:r>
          </a:p>
          <a:p>
            <a:pPr lvl="1"/>
            <a:r>
              <a:rPr lang="en-US" dirty="0"/>
              <a:t>Harvest, road mortality</a:t>
            </a:r>
          </a:p>
          <a:p>
            <a:pPr lvl="1"/>
            <a:r>
              <a:rPr lang="en-US" dirty="0"/>
              <a:t>Habitat degradation and loss</a:t>
            </a:r>
          </a:p>
          <a:p>
            <a:pPr lvl="1"/>
            <a:r>
              <a:rPr lang="en-US" dirty="0"/>
              <a:t>Invasive species and disease</a:t>
            </a:r>
          </a:p>
          <a:p>
            <a:pPr lvl="1"/>
            <a:r>
              <a:rPr lang="en-US" dirty="0"/>
              <a:t>Toxins</a:t>
            </a:r>
          </a:p>
          <a:p>
            <a:r>
              <a:rPr lang="en-US" dirty="0"/>
              <a:t>Stochastic threats</a:t>
            </a:r>
          </a:p>
          <a:p>
            <a:pPr lvl="1"/>
            <a:r>
              <a:rPr lang="en-US" dirty="0"/>
              <a:t>Demographic and environmental stochasticity</a:t>
            </a:r>
          </a:p>
          <a:p>
            <a:pPr lvl="1"/>
            <a:r>
              <a:rPr lang="en-US" dirty="0"/>
              <a:t>Catastrophes</a:t>
            </a:r>
          </a:p>
          <a:p>
            <a:pPr lvl="1"/>
            <a:r>
              <a:rPr lang="en-US" dirty="0"/>
              <a:t>Loss of genetic diversity</a:t>
            </a:r>
          </a:p>
        </p:txBody>
      </p:sp>
      <p:pic>
        <p:nvPicPr>
          <p:cNvPr id="4" name="Picture 10" descr="Roadkill tapir Brazil.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35042" y="568715"/>
            <a:ext cx="3400764" cy="22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35042" y="4026680"/>
            <a:ext cx="3465092" cy="215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63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Predator-Prey Dynamics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327" y="1690690"/>
            <a:ext cx="5278552" cy="4765589"/>
          </a:xfrm>
          <a:prstGeom prst="rect">
            <a:avLst/>
          </a:prstGeom>
        </p:spPr>
      </p:pic>
      <p:sp>
        <p:nvSpPr>
          <p:cNvPr id="5" name="TextBox 4"/>
          <p:cNvSpPr txBox="1"/>
          <p:nvPr/>
        </p:nvSpPr>
        <p:spPr>
          <a:xfrm>
            <a:off x="527220" y="6376086"/>
            <a:ext cx="5173363" cy="369332"/>
          </a:xfrm>
          <a:prstGeom prst="rect">
            <a:avLst/>
          </a:prstGeom>
          <a:noFill/>
        </p:spPr>
        <p:txBody>
          <a:bodyPr wrap="square" rtlCol="0">
            <a:spAutoFit/>
          </a:bodyPr>
          <a:lstStyle/>
          <a:p>
            <a:r>
              <a:rPr lang="el-GR" dirty="0"/>
              <a:t>α</a:t>
            </a:r>
            <a:r>
              <a:rPr lang="en-US" dirty="0"/>
              <a:t>=100; </a:t>
            </a:r>
            <a:r>
              <a:rPr lang="el-GR" dirty="0"/>
              <a:t>β</a:t>
            </a:r>
            <a:r>
              <a:rPr lang="en-US" dirty="0"/>
              <a:t>=0.4; </a:t>
            </a:r>
            <a:r>
              <a:rPr lang="el-GR" dirty="0"/>
              <a:t>δ</a:t>
            </a:r>
            <a:r>
              <a:rPr lang="en-US" dirty="0"/>
              <a:t>=0.12; </a:t>
            </a:r>
            <a:r>
              <a:rPr lang="el-GR" dirty="0"/>
              <a:t>γ</a:t>
            </a:r>
            <a:r>
              <a:rPr lang="en-US" dirty="0"/>
              <a:t>=80</a:t>
            </a:r>
          </a:p>
        </p:txBody>
      </p:sp>
      <p:pic>
        <p:nvPicPr>
          <p:cNvPr id="2050" name="Picture 2" descr="lynx-har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59613" y="1830988"/>
            <a:ext cx="4871737" cy="381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90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601F-0F3A-E8CB-7D06-604B00E65356}"/>
              </a:ext>
            </a:extLst>
          </p:cNvPr>
          <p:cNvSpPr>
            <a:spLocks noGrp="1"/>
          </p:cNvSpPr>
          <p:nvPr>
            <p:ph type="title"/>
          </p:nvPr>
        </p:nvSpPr>
        <p:spPr/>
        <p:txBody>
          <a:bodyPr/>
          <a:lstStyle/>
          <a:p>
            <a:r>
              <a:rPr lang="en-US" dirty="0"/>
              <a:t>Prey-predator dynamics in the ARM</a:t>
            </a:r>
          </a:p>
        </p:txBody>
      </p:sp>
      <p:sp>
        <p:nvSpPr>
          <p:cNvPr id="3" name="Content Placeholder 2">
            <a:extLst>
              <a:ext uri="{FF2B5EF4-FFF2-40B4-BE49-F238E27FC236}">
                <a16:creationId xmlns:a16="http://schemas.microsoft.com/office/drawing/2014/main" id="{7470FD15-E530-60C7-C6F0-BD4E599B348C}"/>
              </a:ext>
            </a:extLst>
          </p:cNvPr>
          <p:cNvSpPr>
            <a:spLocks noGrp="1"/>
          </p:cNvSpPr>
          <p:nvPr>
            <p:ph idx="1"/>
          </p:nvPr>
        </p:nvSpPr>
        <p:spPr/>
        <p:txBody>
          <a:bodyPr/>
          <a:lstStyle/>
          <a:p>
            <a:r>
              <a:rPr lang="en-US" dirty="0"/>
              <a:t>REKN populations depend on prey (HSC)</a:t>
            </a:r>
          </a:p>
          <a:p>
            <a:pPr lvl="1"/>
            <a:r>
              <a:rPr lang="en-US" dirty="0"/>
              <a:t>Prey-dependent numerical response: more prey means more food, and therefore higher survival</a:t>
            </a:r>
          </a:p>
          <a:p>
            <a:pPr lvl="1"/>
            <a:r>
              <a:rPr lang="en-US" dirty="0"/>
              <a:t>Survival is the same regardless of REKN abundance: 1 million REKN have same survival as 100 REKN at given abundance of HSC</a:t>
            </a:r>
          </a:p>
          <a:p>
            <a:pPr lvl="1"/>
            <a:r>
              <a:rPr lang="en-US" dirty="0"/>
              <a:t>Ratio dependent functional response makes more sense?</a:t>
            </a:r>
          </a:p>
          <a:p>
            <a:endParaRPr lang="en-US" dirty="0"/>
          </a:p>
          <a:p>
            <a:r>
              <a:rPr lang="en-US" dirty="0"/>
              <a:t>HSC population is not affected by predation </a:t>
            </a:r>
          </a:p>
          <a:p>
            <a:pPr lvl="1"/>
            <a:r>
              <a:rPr lang="en-US" dirty="0"/>
              <a:t>No two-way interaction</a:t>
            </a:r>
          </a:p>
        </p:txBody>
      </p:sp>
    </p:spTree>
    <p:extLst>
      <p:ext uri="{BB962C8B-B14F-4D97-AF65-F5344CB8AC3E}">
        <p14:creationId xmlns:p14="http://schemas.microsoft.com/office/powerpoint/2010/main" val="148986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930273"/>
          </a:xfrm>
        </p:spPr>
        <p:txBody>
          <a:bodyPr/>
          <a:lstStyle/>
          <a:p>
            <a:r>
              <a:rPr lang="en-US" dirty="0"/>
              <a:t>Modeling Predator-Prey Dynamics</a:t>
            </a:r>
          </a:p>
        </p:txBody>
      </p:sp>
      <p:sp>
        <p:nvSpPr>
          <p:cNvPr id="3" name="Content Placeholder 2"/>
          <p:cNvSpPr>
            <a:spLocks noGrp="1"/>
          </p:cNvSpPr>
          <p:nvPr>
            <p:ph idx="1"/>
          </p:nvPr>
        </p:nvSpPr>
        <p:spPr>
          <a:xfrm>
            <a:off x="838200" y="1432560"/>
            <a:ext cx="10515600" cy="5060313"/>
          </a:xfrm>
        </p:spPr>
        <p:txBody>
          <a:bodyPr>
            <a:normAutofit lnSpcReduction="10000"/>
          </a:bodyPr>
          <a:lstStyle/>
          <a:p>
            <a:r>
              <a:rPr lang="en-US" dirty="0"/>
              <a:t>“Functional responses” relate per-capita predation rate to prey population size</a:t>
            </a:r>
          </a:p>
          <a:p>
            <a:endParaRPr lang="en-US" dirty="0"/>
          </a:p>
          <a:p>
            <a:endParaRPr lang="en-US" dirty="0"/>
          </a:p>
          <a:p>
            <a:endParaRPr lang="en-US" dirty="0"/>
          </a:p>
          <a:p>
            <a:endParaRPr lang="en-US" dirty="0"/>
          </a:p>
          <a:p>
            <a:endParaRPr lang="en-US" dirty="0"/>
          </a:p>
          <a:p>
            <a:r>
              <a:rPr lang="en-US" dirty="0"/>
              <a:t>“Numerical responses” relate per-capita growth in the predator population to prey population size</a:t>
            </a:r>
          </a:p>
          <a:p>
            <a:r>
              <a:rPr lang="en-US" dirty="0"/>
              <a:t>Can the per-capita predation rate be a function of predator densities as well as prey?  (ratio-dependent functional response…)</a:t>
            </a:r>
          </a:p>
        </p:txBody>
      </p:sp>
      <p:pic>
        <p:nvPicPr>
          <p:cNvPr id="9218" name="Picture 2" descr="https://upload.wikimedia.org/wikipedia/commons/thumb/a/af/FunctionalResponsesGraph.svg/300px-FunctionalResponsesGraph.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3843" y="1916906"/>
            <a:ext cx="3429000" cy="261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40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prey-predator growth equations</a:t>
            </a:r>
          </a:p>
        </p:txBody>
      </p:sp>
      <p:sp>
        <p:nvSpPr>
          <p:cNvPr id="3" name="Content Placeholder 2"/>
          <p:cNvSpPr>
            <a:spLocks noGrp="1"/>
          </p:cNvSpPr>
          <p:nvPr>
            <p:ph idx="1"/>
          </p:nvPr>
        </p:nvSpPr>
        <p:spPr/>
        <p:txBody>
          <a:bodyPr/>
          <a:lstStyle/>
          <a:p>
            <a:endParaRPr lang="en-US" dirty="0"/>
          </a:p>
          <a:p>
            <a:endParaRPr lang="en-US" dirty="0"/>
          </a:p>
        </p:txBody>
      </p:sp>
      <p:sp>
        <p:nvSpPr>
          <p:cNvPr id="4" name="AutoShape 2" descr="{\displaystyle {\begin{aligned}{\frac {dN}{dt}}&amp;=f(N)\,N-g{\left(\!{\tfrac {N}{P}}\!\right)}P\\[4pt]{\frac {dP}{dt}}&amp;=e\,g{\left(\!{\tfrac {N}{P}}\!\right)}P-uP\end{aligned}}}"/>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splaystyle {\begin{aligned}{\frac {dN}{dt}}&amp;=f(N)\,N-g{\left(\!{\tfrac {N}{P}}\!\right)}P\\[4pt]{\frac {dP}{dt}}&amp;=e\,g{\left(\!{\tfrac {N}{P}}\!\right)}P-uP\end{aligned}}}"/>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1874520" y="2865120"/>
                <a:ext cx="5610638" cy="23121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ea typeface="Cambria Math"/>
                            </a:rPr>
                          </m:ctrlPr>
                        </m:dPr>
                        <m:e>
                          <m:eqArr>
                            <m:eqArrPr>
                              <m:ctrlPr>
                                <a:rPr lang="en-US" sz="3200" b="0" i="1" smtClean="0">
                                  <a:latin typeface="Cambria Math" panose="02040503050406030204" pitchFamily="18" charset="0"/>
                                  <a:ea typeface="Cambria Math"/>
                                </a:rPr>
                              </m:ctrlPr>
                            </m:eqArrPr>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i="1">
                                      <a:latin typeface="Cambria Math"/>
                                      <a:ea typeface="Cambria Math"/>
                                    </a:rPr>
                                    <m:t>𝑁</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i="1">
                                  <a:latin typeface="Cambria Math"/>
                                  <a:ea typeface="Cambria Math"/>
                                </a:rPr>
                                <m:t>𝑓</m:t>
                              </m:r>
                              <m:d>
                                <m:dPr>
                                  <m:ctrlPr>
                                    <a:rPr lang="en-US" sz="3200" i="1">
                                      <a:latin typeface="Cambria Math" panose="02040503050406030204" pitchFamily="18" charset="0"/>
                                      <a:ea typeface="Cambria Math"/>
                                    </a:rPr>
                                  </m:ctrlPr>
                                </m:dPr>
                                <m:e>
                                  <m:r>
                                    <a:rPr lang="en-US" sz="3200" i="1">
                                      <a:latin typeface="Cambria Math"/>
                                      <a:ea typeface="Cambria Math"/>
                                    </a:rPr>
                                    <m:t>𝑁</m:t>
                                  </m:r>
                                </m:e>
                              </m:d>
                              <m:r>
                                <a:rPr lang="en-US" sz="3200" i="1">
                                  <a:latin typeface="Cambria Math"/>
                                  <a:ea typeface="Cambria Math"/>
                                </a:rPr>
                                <m:t>∙</m:t>
                              </m:r>
                              <m:r>
                                <a:rPr lang="en-US" sz="3200" i="1">
                                  <a:latin typeface="Cambria Math"/>
                                  <a:ea typeface="Cambria Math"/>
                                </a:rPr>
                                <m:t>𝑁</m:t>
                              </m:r>
                              <m:r>
                                <a:rPr lang="en-US" sz="3200" i="1">
                                  <a:latin typeface="Cambria Math"/>
                                  <a:ea typeface="Cambria Math"/>
                                </a:rPr>
                                <m:t>−</m:t>
                              </m:r>
                              <m:r>
                                <a:rPr lang="en-US" sz="3200" i="1">
                                  <a:latin typeface="Cambria Math"/>
                                  <a:ea typeface="Cambria Math"/>
                                </a:rPr>
                                <m:t>𝐺</m:t>
                              </m:r>
                              <m:r>
                                <a:rPr lang="en-US" sz="3200" b="0" i="1" smtClean="0">
                                  <a:latin typeface="Cambria Math"/>
                                  <a:ea typeface="Cambria Math"/>
                                </a:rPr>
                                <m:t>(</m:t>
                              </m:r>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r>
                                <a:rPr lang="en-US" sz="3200" i="1">
                                  <a:latin typeface="Cambria Math"/>
                                  <a:ea typeface="Cambria Math"/>
                                </a:rPr>
                                <m:t>)∙</m:t>
                              </m:r>
                              <m:r>
                                <a:rPr lang="en-US" sz="3200" i="1">
                                  <a:latin typeface="Cambria Math"/>
                                  <a:ea typeface="Cambria Math"/>
                                </a:rPr>
                                <m:t>𝑃</m:t>
                              </m:r>
                              <m:r>
                                <m:rPr>
                                  <m:nor/>
                                </m:rPr>
                                <a:rPr lang="en-US" sz="3200" dirty="0"/>
                                <m:t> </m:t>
                              </m:r>
                            </m:e>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b="0" i="1" smtClean="0">
                                      <a:latin typeface="Cambria Math"/>
                                      <a:ea typeface="Cambria Math"/>
                                    </a:rPr>
                                    <m:t>𝑃</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b="0" i="1" smtClean="0">
                                  <a:latin typeface="Cambria Math"/>
                                  <a:ea typeface="Cambria Math"/>
                                </a:rPr>
                                <m:t>𝑒</m:t>
                              </m:r>
                              <m:r>
                                <a:rPr lang="en-US" sz="3200" b="0" i="1" smtClean="0">
                                  <a:latin typeface="Cambria Math"/>
                                  <a:ea typeface="Cambria Math"/>
                                </a:rPr>
                                <m:t>∙</m:t>
                              </m:r>
                              <m:r>
                                <a:rPr lang="en-US" sz="3200" i="1">
                                  <a:latin typeface="Cambria Math"/>
                                  <a:ea typeface="Cambria Math"/>
                                </a:rPr>
                                <m:t>𝐺</m:t>
                              </m:r>
                              <m:d>
                                <m:dPr>
                                  <m:ctrlPr>
                                    <a:rPr lang="en-US" sz="3200" i="1">
                                      <a:latin typeface="Cambria Math" panose="02040503050406030204" pitchFamily="18" charset="0"/>
                                      <a:ea typeface="Cambria Math"/>
                                    </a:rPr>
                                  </m:ctrlPr>
                                </m:dPr>
                                <m:e>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e>
                              </m:d>
                              <m:r>
                                <a:rPr lang="en-US" sz="3200" i="1">
                                  <a:latin typeface="Cambria Math"/>
                                  <a:ea typeface="Cambria Math"/>
                                </a:rPr>
                                <m:t>∙</m:t>
                              </m:r>
                              <m:r>
                                <a:rPr lang="en-US" sz="3200" i="1">
                                  <a:latin typeface="Cambria Math"/>
                                  <a:ea typeface="Cambria Math"/>
                                </a:rPr>
                                <m:t>𝑃</m:t>
                              </m:r>
                              <m:r>
                                <a:rPr lang="en-US" sz="3200" b="0" i="1" smtClean="0">
                                  <a:latin typeface="Cambria Math"/>
                                  <a:ea typeface="Cambria Math"/>
                                </a:rPr>
                                <m:t> −</m:t>
                              </m:r>
                              <m:r>
                                <a:rPr lang="en-US" sz="3200" b="0" i="1" smtClean="0">
                                  <a:latin typeface="Cambria Math"/>
                                  <a:ea typeface="Cambria Math"/>
                                </a:rPr>
                                <m:t>𝑢</m:t>
                              </m:r>
                              <m:r>
                                <a:rPr lang="en-US" sz="3200" b="0" i="1" smtClean="0">
                                  <a:latin typeface="Cambria Math"/>
                                  <a:ea typeface="Cambria Math"/>
                                </a:rPr>
                                <m:t>∙</m:t>
                              </m:r>
                              <m:r>
                                <a:rPr lang="en-US" sz="3200" b="0" i="1" smtClean="0">
                                  <a:latin typeface="Cambria Math"/>
                                  <a:ea typeface="Cambria Math"/>
                                </a:rPr>
                                <m:t>𝑃</m:t>
                              </m:r>
                            </m:e>
                          </m:eqArr>
                        </m:e>
                      </m:d>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874520" y="2865120"/>
                <a:ext cx="5610638" cy="2312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4652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spect="1" noChangeArrowheads="1"/>
          </p:cNvSpPr>
          <p:nvPr/>
        </p:nvSpPr>
        <p:spPr bwMode="auto">
          <a:xfrm>
            <a:off x="6367130" y="723900"/>
            <a:ext cx="1710405"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Overhunting</a:t>
            </a:r>
          </a:p>
        </p:txBody>
      </p:sp>
      <p:sp>
        <p:nvSpPr>
          <p:cNvPr id="9" name="Rectangle 3"/>
          <p:cNvSpPr>
            <a:spLocks noChangeAspect="1" noChangeArrowheads="1"/>
          </p:cNvSpPr>
          <p:nvPr/>
        </p:nvSpPr>
        <p:spPr bwMode="auto">
          <a:xfrm>
            <a:off x="3759012" y="723900"/>
            <a:ext cx="233717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Epidemic disease</a:t>
            </a:r>
          </a:p>
        </p:txBody>
      </p:sp>
      <p:sp>
        <p:nvSpPr>
          <p:cNvPr id="10" name="Rectangle 4"/>
          <p:cNvSpPr>
            <a:spLocks noChangeAspect="1" noChangeArrowheads="1"/>
          </p:cNvSpPr>
          <p:nvPr/>
        </p:nvSpPr>
        <p:spPr bwMode="auto">
          <a:xfrm>
            <a:off x="8327666" y="723900"/>
            <a:ext cx="220893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Invasive species</a:t>
            </a:r>
          </a:p>
        </p:txBody>
      </p:sp>
      <p:sp>
        <p:nvSpPr>
          <p:cNvPr id="11" name="Rectangle 5"/>
          <p:cNvSpPr>
            <a:spLocks noChangeAspect="1" noChangeArrowheads="1"/>
          </p:cNvSpPr>
          <p:nvPr/>
        </p:nvSpPr>
        <p:spPr bwMode="auto">
          <a:xfrm>
            <a:off x="1897079" y="723900"/>
            <a:ext cx="1638269"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Habitat loss</a:t>
            </a:r>
          </a:p>
        </p:txBody>
      </p:sp>
      <p:sp>
        <p:nvSpPr>
          <p:cNvPr id="12" name="Rectangle 6"/>
          <p:cNvSpPr>
            <a:spLocks noChangeAspect="1" noChangeArrowheads="1"/>
          </p:cNvSpPr>
          <p:nvPr/>
        </p:nvSpPr>
        <p:spPr bwMode="auto">
          <a:xfrm>
            <a:off x="5166268" y="1822451"/>
            <a:ext cx="2678617" cy="1016305"/>
          </a:xfrm>
          <a:prstGeom prst="rect">
            <a:avLst/>
          </a:prstGeom>
          <a:noFill/>
          <a:ln w="12700">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Small, fragmented</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isolated populations</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13" name="Group 12"/>
          <p:cNvGrpSpPr>
            <a:grpSpLocks/>
          </p:cNvGrpSpPr>
          <p:nvPr/>
        </p:nvGrpSpPr>
        <p:grpSpPr bwMode="auto">
          <a:xfrm>
            <a:off x="2716214" y="1124652"/>
            <a:ext cx="6715921" cy="643825"/>
            <a:chOff x="1192213" y="1125351"/>
            <a:chExt cx="6715130" cy="643124"/>
          </a:xfrm>
        </p:grpSpPr>
        <p:cxnSp>
          <p:nvCxnSpPr>
            <p:cNvPr id="14" name="AutoShape 32"/>
            <p:cNvCxnSpPr>
              <a:cxnSpLocks noChangeShapeType="1"/>
              <a:stCxn id="11" idx="2"/>
            </p:cNvCxnSpPr>
            <p:nvPr/>
          </p:nvCxnSpPr>
          <p:spPr bwMode="auto">
            <a:xfrm>
              <a:off x="1192213" y="1125351"/>
              <a:ext cx="2943225" cy="643124"/>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5" name="AutoShape 33"/>
            <p:cNvCxnSpPr>
              <a:cxnSpLocks noChangeShapeType="1"/>
            </p:cNvCxnSpPr>
            <p:nvPr/>
          </p:nvCxnSpPr>
          <p:spPr bwMode="auto">
            <a:xfrm>
              <a:off x="3810000" y="1143000"/>
              <a:ext cx="762000" cy="533400"/>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6" name="AutoShape 34"/>
            <p:cNvCxnSpPr>
              <a:cxnSpLocks noChangeShapeType="1"/>
              <a:stCxn id="8" idx="2"/>
            </p:cNvCxnSpPr>
            <p:nvPr/>
          </p:nvCxnSpPr>
          <p:spPr bwMode="auto">
            <a:xfrm flipH="1">
              <a:off x="5334004" y="1125351"/>
              <a:ext cx="363797" cy="627249"/>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7" name="AutoShape 35"/>
            <p:cNvCxnSpPr>
              <a:cxnSpLocks noChangeShapeType="1"/>
              <a:stCxn id="10" idx="2"/>
            </p:cNvCxnSpPr>
            <p:nvPr/>
          </p:nvCxnSpPr>
          <p:spPr bwMode="auto">
            <a:xfrm flipH="1">
              <a:off x="5646745" y="1125351"/>
              <a:ext cx="2260598" cy="603437"/>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grpSp>
      <p:grpSp>
        <p:nvGrpSpPr>
          <p:cNvPr id="18" name="Group 17"/>
          <p:cNvGrpSpPr>
            <a:grpSpLocks/>
          </p:cNvGrpSpPr>
          <p:nvPr/>
        </p:nvGrpSpPr>
        <p:grpSpPr bwMode="auto">
          <a:xfrm>
            <a:off x="1752676" y="2667000"/>
            <a:ext cx="3428924" cy="2743200"/>
            <a:chOff x="227934" y="2590800"/>
            <a:chExt cx="3429666" cy="2743200"/>
          </a:xfrm>
        </p:grpSpPr>
        <p:sp>
          <p:nvSpPr>
            <p:cNvPr id="19" name="Line 9"/>
            <p:cNvSpPr>
              <a:spLocks noChangeAspect="1" noChangeShapeType="1"/>
            </p:cNvSpPr>
            <p:nvPr/>
          </p:nvSpPr>
          <p:spPr bwMode="auto">
            <a:xfrm flipV="1">
              <a:off x="2920841" y="3048000"/>
              <a:ext cx="479529" cy="547688"/>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nvGrpSpPr>
            <p:cNvPr id="20" name="Group 32"/>
            <p:cNvGrpSpPr>
              <a:grpSpLocks/>
            </p:cNvGrpSpPr>
            <p:nvPr/>
          </p:nvGrpSpPr>
          <p:grpSpPr bwMode="auto">
            <a:xfrm>
              <a:off x="227934" y="2590800"/>
              <a:ext cx="2004240" cy="2060377"/>
              <a:chOff x="467671" y="2133616"/>
              <a:chExt cx="2004034" cy="2060163"/>
            </a:xfrm>
          </p:grpSpPr>
          <p:sp>
            <p:nvSpPr>
              <p:cNvPr id="23" name="Text Box 17"/>
              <p:cNvSpPr txBox="1">
                <a:spLocks noChangeArrowheads="1"/>
              </p:cNvSpPr>
              <p:nvPr/>
            </p:nvSpPr>
            <p:spPr bwMode="auto">
              <a:xfrm>
                <a:off x="1143947" y="3886034"/>
                <a:ext cx="1327758" cy="307745"/>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fontAlgn="base">
                  <a:spcBef>
                    <a:spcPct val="0"/>
                  </a:spcBef>
                  <a:spcAft>
                    <a:spcPct val="0"/>
                  </a:spcAft>
                  <a:defRPr/>
                </a:pPr>
                <a:r>
                  <a:rPr lang="en-US" sz="1400" b="1" dirty="0">
                    <a:latin typeface="Arial" charset="0"/>
                    <a:ea typeface="MS PGothic" panose="020B0600070205080204" pitchFamily="34" charset="-128"/>
                  </a:rPr>
                  <a:t>Catastrophes</a:t>
                </a:r>
              </a:p>
            </p:txBody>
          </p:sp>
          <p:sp>
            <p:nvSpPr>
              <p:cNvPr id="24" name="Text Box 18"/>
              <p:cNvSpPr txBox="1">
                <a:spLocks noChangeArrowheads="1"/>
              </p:cNvSpPr>
              <p:nvPr/>
            </p:nvSpPr>
            <p:spPr bwMode="auto">
              <a:xfrm>
                <a:off x="1073060" y="2133616"/>
                <a:ext cx="1329360"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Demographic</a:t>
                </a:r>
              </a:p>
              <a:p>
                <a:pPr algn="ctr" fontAlgn="base">
                  <a:spcBef>
                    <a:spcPct val="0"/>
                  </a:spcBef>
                  <a:spcAft>
                    <a:spcPct val="0"/>
                  </a:spcAft>
                  <a:defRPr/>
                </a:pPr>
                <a:r>
                  <a:rPr lang="en-US" sz="1400" b="1" dirty="0">
                    <a:latin typeface="Arial" charset="0"/>
                    <a:ea typeface="MS PGothic" panose="020B0600070205080204" pitchFamily="34" charset="-128"/>
                  </a:rPr>
                  <a:t>Stochasticity</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sp>
            <p:nvSpPr>
              <p:cNvPr id="25" name="Line 19"/>
              <p:cNvSpPr>
                <a:spLocks noChangeShapeType="1"/>
              </p:cNvSpPr>
              <p:nvPr/>
            </p:nvSpPr>
            <p:spPr bwMode="auto">
              <a:xfrm>
                <a:off x="1898095" y="2887601"/>
                <a:ext cx="381043" cy="25873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6" name="Line 20"/>
              <p:cNvSpPr>
                <a:spLocks noChangeShapeType="1"/>
              </p:cNvSpPr>
              <p:nvPr/>
            </p:nvSpPr>
            <p:spPr bwMode="auto">
              <a:xfrm>
                <a:off x="1906033" y="3352689"/>
                <a:ext cx="381043" cy="0"/>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7" name="Line 21"/>
              <p:cNvSpPr>
                <a:spLocks noChangeShapeType="1"/>
              </p:cNvSpPr>
              <p:nvPr/>
            </p:nvSpPr>
            <p:spPr bwMode="auto">
              <a:xfrm flipV="1">
                <a:off x="1906033" y="3581266"/>
                <a:ext cx="381043" cy="258736"/>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8" name="Text Box 22"/>
              <p:cNvSpPr txBox="1">
                <a:spLocks noChangeArrowheads="1"/>
              </p:cNvSpPr>
              <p:nvPr/>
            </p:nvSpPr>
            <p:spPr bwMode="auto">
              <a:xfrm>
                <a:off x="467671" y="3078081"/>
                <a:ext cx="1428758"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Environmental</a:t>
                </a:r>
              </a:p>
              <a:p>
                <a:pPr algn="ctr" fontAlgn="base">
                  <a:spcBef>
                    <a:spcPct val="0"/>
                  </a:spcBef>
                  <a:spcAft>
                    <a:spcPct val="0"/>
                  </a:spcAft>
                  <a:defRPr/>
                </a:pPr>
                <a:r>
                  <a:rPr lang="en-US" sz="1400" b="1" dirty="0">
                    <a:latin typeface="Arial" charset="0"/>
                    <a:ea typeface="MS PGothic" panose="020B0600070205080204" pitchFamily="34" charset="-128"/>
                  </a:rPr>
                  <a:t>Variation</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grpSp>
        <p:sp>
          <p:nvSpPr>
            <p:cNvPr id="21" name="Rectangle 16"/>
            <p:cNvSpPr>
              <a:spLocks noChangeAspect="1" noChangeArrowheads="1"/>
            </p:cNvSpPr>
            <p:nvPr/>
          </p:nvSpPr>
          <p:spPr bwMode="auto">
            <a:xfrm>
              <a:off x="2230129" y="3662363"/>
              <a:ext cx="1179767" cy="327025"/>
            </a:xfrm>
            <a:prstGeom prst="rect">
              <a:avLst/>
            </a:prstGeom>
            <a:noFill/>
            <a:ln w="12700">
              <a:solidFill>
                <a:schemeClr val="tx1">
                  <a:lumMod val="95000"/>
                  <a:lumOff val="5000"/>
                </a:schemeClr>
              </a:solidFill>
              <a:miter lim="800000"/>
              <a:headEnd/>
              <a:tailEnd/>
            </a:ln>
          </p:spPr>
          <p:txBody>
            <a:bodyPr wrap="none" lIns="92075" tIns="46038" rIns="92075" bIns="46038"/>
            <a:lstStyle/>
            <a:p>
              <a:pPr algn="ctr" fontAlgn="base">
                <a:spcBef>
                  <a:spcPct val="0"/>
                </a:spcBef>
                <a:spcAft>
                  <a:spcPct val="0"/>
                </a:spcAft>
                <a:defRPr/>
              </a:pPr>
              <a:r>
                <a:rPr lang="en-US" b="1" dirty="0">
                  <a:latin typeface="Arial" charset="0"/>
                  <a:ea typeface="MS PGothic" panose="020B0600070205080204" pitchFamily="34" charset="-128"/>
                </a:rPr>
                <a:t>Reduced </a:t>
              </a:r>
              <a:r>
                <a:rPr lang="en-US" b="1" i="1" dirty="0">
                  <a:latin typeface="Arial" charset="0"/>
                  <a:ea typeface="MS PGothic" panose="020B0600070205080204" pitchFamily="34" charset="-128"/>
                </a:rPr>
                <a:t>N</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22" name="Line 28"/>
            <p:cNvSpPr>
              <a:spLocks noChangeShapeType="1"/>
            </p:cNvSpPr>
            <p:nvPr/>
          </p:nvSpPr>
          <p:spPr bwMode="auto">
            <a:xfrm flipH="1" flipV="1">
              <a:off x="2971652" y="4419600"/>
              <a:ext cx="685948" cy="914400"/>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29" name="Group 28"/>
          <p:cNvGrpSpPr>
            <a:grpSpLocks/>
          </p:cNvGrpSpPr>
          <p:nvPr/>
        </p:nvGrpSpPr>
        <p:grpSpPr bwMode="auto">
          <a:xfrm>
            <a:off x="8000999" y="3048001"/>
            <a:ext cx="1968211" cy="1657529"/>
            <a:chOff x="6477000" y="2971800"/>
            <a:chExt cx="1968176" cy="1657708"/>
          </a:xfrm>
        </p:grpSpPr>
        <p:sp>
          <p:nvSpPr>
            <p:cNvPr id="30" name="Text Box 15"/>
            <p:cNvSpPr txBox="1">
              <a:spLocks noChangeAspect="1" noChangeArrowheads="1"/>
            </p:cNvSpPr>
            <p:nvPr/>
          </p:nvSpPr>
          <p:spPr bwMode="auto">
            <a:xfrm>
              <a:off x="6567773" y="3429049"/>
              <a:ext cx="1877403" cy="1200459"/>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b="1" dirty="0">
                  <a:latin typeface="Arial" charset="0"/>
                  <a:ea typeface="MS PGothic" panose="020B0600070205080204" pitchFamily="34" charset="-128"/>
                </a:rPr>
                <a:t>Loss of genetic</a:t>
              </a:r>
            </a:p>
            <a:p>
              <a:pPr algn="ctr" fontAlgn="base">
                <a:spcBef>
                  <a:spcPct val="0"/>
                </a:spcBef>
                <a:spcAft>
                  <a:spcPct val="0"/>
                </a:spcAft>
                <a:defRPr/>
              </a:pPr>
              <a:r>
                <a:rPr lang="en-US" b="1" dirty="0">
                  <a:latin typeface="Arial" charset="0"/>
                  <a:ea typeface="MS PGothic" panose="020B0600070205080204" pitchFamily="34" charset="-128"/>
                </a:rPr>
                <a:t>diversity</a:t>
              </a:r>
            </a:p>
            <a:p>
              <a:pPr algn="ctr" fontAlgn="base">
                <a:spcBef>
                  <a:spcPct val="0"/>
                </a:spcBef>
                <a:spcAft>
                  <a:spcPct val="0"/>
                </a:spcAft>
                <a:defRPr/>
              </a:pPr>
              <a:r>
                <a:rPr lang="en-US" b="1" dirty="0">
                  <a:latin typeface="Arial" charset="0"/>
                  <a:ea typeface="MS PGothic" panose="020B0600070205080204" pitchFamily="34" charset="-128"/>
                </a:rPr>
                <a:t>and Inbreeding</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31" name="Line 29"/>
            <p:cNvSpPr>
              <a:spLocks noChangeShapeType="1"/>
            </p:cNvSpPr>
            <p:nvPr/>
          </p:nvSpPr>
          <p:spPr bwMode="auto">
            <a:xfrm>
              <a:off x="6477000" y="2971800"/>
              <a:ext cx="677851" cy="485827"/>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2" name="Group 30"/>
          <p:cNvGrpSpPr>
            <a:grpSpLocks/>
          </p:cNvGrpSpPr>
          <p:nvPr/>
        </p:nvGrpSpPr>
        <p:grpSpPr bwMode="auto">
          <a:xfrm>
            <a:off x="5029201" y="4648202"/>
            <a:ext cx="3500439" cy="1332773"/>
            <a:chOff x="3581400" y="3962400"/>
            <a:chExt cx="3500438" cy="1332046"/>
          </a:xfrm>
        </p:grpSpPr>
        <p:sp>
          <p:nvSpPr>
            <p:cNvPr id="33" name="Rectangle 7"/>
            <p:cNvSpPr>
              <a:spLocks noChangeAspect="1" noChangeArrowheads="1"/>
            </p:cNvSpPr>
            <p:nvPr/>
          </p:nvSpPr>
          <p:spPr bwMode="auto">
            <a:xfrm>
              <a:off x="3581400" y="4647826"/>
              <a:ext cx="3047999" cy="646620"/>
            </a:xfrm>
            <a:prstGeom prst="rect">
              <a:avLst/>
            </a:prstGeom>
            <a:noFill/>
            <a:ln w="12700">
              <a:solidFill>
                <a:schemeClr val="tx1">
                  <a:lumMod val="95000"/>
                  <a:lumOff val="5000"/>
                </a:schemeClr>
              </a:solidFill>
              <a:miter lim="800000"/>
              <a:headEnd/>
              <a:tailEnd/>
            </a:ln>
          </p:spPr>
          <p:txBody>
            <a:bodyPr lIns="92075" tIns="46038" rIns="92075" bIns="46038">
              <a:spAutoFit/>
            </a:bodyPr>
            <a:lstStyle/>
            <a:p>
              <a:pPr algn="ctr" fontAlgn="base">
                <a:spcBef>
                  <a:spcPct val="0"/>
                </a:spcBef>
                <a:spcAft>
                  <a:spcPct val="0"/>
                </a:spcAft>
                <a:defRPr/>
              </a:pPr>
              <a:r>
                <a:rPr lang="en-US" b="1" dirty="0">
                  <a:latin typeface="Arial" charset="0"/>
                  <a:ea typeface="MS PGothic" panose="020B0600070205080204" pitchFamily="34" charset="-128"/>
                </a:rPr>
                <a:t>Reduced adaptability, survival and reproduction</a:t>
              </a:r>
            </a:p>
          </p:txBody>
        </p:sp>
        <p:sp>
          <p:nvSpPr>
            <p:cNvPr id="34" name="Line 8"/>
            <p:cNvSpPr>
              <a:spLocks noChangeAspect="1" noChangeShapeType="1"/>
            </p:cNvSpPr>
            <p:nvPr/>
          </p:nvSpPr>
          <p:spPr bwMode="auto">
            <a:xfrm flipH="1">
              <a:off x="6553200" y="3962400"/>
              <a:ext cx="528638" cy="59181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5" name="Group 33"/>
          <p:cNvGrpSpPr>
            <a:grpSpLocks/>
          </p:cNvGrpSpPr>
          <p:nvPr/>
        </p:nvGrpSpPr>
        <p:grpSpPr bwMode="auto">
          <a:xfrm>
            <a:off x="5335589" y="3279774"/>
            <a:ext cx="2425700" cy="1960565"/>
            <a:chOff x="3887788" y="2593975"/>
            <a:chExt cx="2425700" cy="1670050"/>
          </a:xfrm>
        </p:grpSpPr>
        <p:sp>
          <p:nvSpPr>
            <p:cNvPr id="36" name="Text Box 14"/>
            <p:cNvSpPr txBox="1">
              <a:spLocks noChangeAspect="1" noChangeArrowheads="1"/>
            </p:cNvSpPr>
            <p:nvPr/>
          </p:nvSpPr>
          <p:spPr bwMode="auto">
            <a:xfrm>
              <a:off x="4227673" y="2950655"/>
              <a:ext cx="1739579" cy="1015663"/>
            </a:xfrm>
            <a:prstGeom prst="rect">
              <a:avLst/>
            </a:prstGeom>
            <a:noFill/>
            <a:ln w="38100">
              <a:noFill/>
              <a:miter lim="800000"/>
              <a:headEnd type="none" w="sm" len="sm"/>
              <a:tailEnd type="none" w="sm" len="sm"/>
            </a:ln>
          </p:spPr>
          <p:txBody>
            <a:bodyPr wrap="none">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EXTINCTION</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VORTEX</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37" name="Group 23"/>
            <p:cNvGrpSpPr>
              <a:grpSpLocks/>
            </p:cNvGrpSpPr>
            <p:nvPr/>
          </p:nvGrpSpPr>
          <p:grpSpPr bwMode="auto">
            <a:xfrm>
              <a:off x="3887788" y="2593975"/>
              <a:ext cx="2425700" cy="1670050"/>
              <a:chOff x="2448" y="1634"/>
              <a:chExt cx="1528" cy="1052"/>
            </a:xfrm>
          </p:grpSpPr>
          <p:sp>
            <p:nvSpPr>
              <p:cNvPr id="38" name="Arc 24"/>
              <p:cNvSpPr>
                <a:spLocks/>
              </p:cNvSpPr>
              <p:nvPr/>
            </p:nvSpPr>
            <p:spPr bwMode="auto">
              <a:xfrm flipH="1" flipV="1">
                <a:off x="2448" y="2160"/>
                <a:ext cx="767" cy="526"/>
              </a:xfrm>
              <a:custGeom>
                <a:avLst/>
                <a:gdLst>
                  <a:gd name="T0" fmla="*/ 0 w 21587"/>
                  <a:gd name="T1" fmla="*/ 0 h 21536"/>
                  <a:gd name="T2" fmla="*/ 0 w 21587"/>
                  <a:gd name="T3" fmla="*/ 0 h 21536"/>
                  <a:gd name="T4" fmla="*/ 0 w 21587"/>
                  <a:gd name="T5" fmla="*/ 0 h 21536"/>
                  <a:gd name="T6" fmla="*/ 0 60000 65536"/>
                  <a:gd name="T7" fmla="*/ 0 60000 65536"/>
                  <a:gd name="T8" fmla="*/ 0 60000 65536"/>
                  <a:gd name="T9" fmla="*/ 0 w 21587"/>
                  <a:gd name="T10" fmla="*/ 0 h 21536"/>
                  <a:gd name="T11" fmla="*/ 21587 w 21587"/>
                  <a:gd name="T12" fmla="*/ 21536 h 21536"/>
                </a:gdLst>
                <a:ahLst/>
                <a:cxnLst>
                  <a:cxn ang="T6">
                    <a:pos x="T0" y="T1"/>
                  </a:cxn>
                  <a:cxn ang="T7">
                    <a:pos x="T2" y="T3"/>
                  </a:cxn>
                  <a:cxn ang="T8">
                    <a:pos x="T4" y="T5"/>
                  </a:cxn>
                </a:cxnLst>
                <a:rect l="T9" t="T10" r="T11" b="T12"/>
                <a:pathLst>
                  <a:path w="21587" h="21536" fill="none" extrusionOk="0">
                    <a:moveTo>
                      <a:pt x="1656" y="-1"/>
                    </a:moveTo>
                    <a:cubicBezTo>
                      <a:pt x="12628" y="843"/>
                      <a:pt x="21212" y="9802"/>
                      <a:pt x="21587" y="20800"/>
                    </a:cubicBezTo>
                  </a:path>
                  <a:path w="21587" h="21536" stroke="0" extrusionOk="0">
                    <a:moveTo>
                      <a:pt x="1656" y="-1"/>
                    </a:moveTo>
                    <a:cubicBezTo>
                      <a:pt x="12628" y="843"/>
                      <a:pt x="21212" y="9802"/>
                      <a:pt x="21587" y="20800"/>
                    </a:cubicBezTo>
                    <a:lnTo>
                      <a:pt x="0" y="21536"/>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39" name="Arc 25"/>
              <p:cNvSpPr>
                <a:spLocks/>
              </p:cNvSpPr>
              <p:nvPr/>
            </p:nvSpPr>
            <p:spPr bwMode="auto">
              <a:xfrm flipH="1" flipV="1">
                <a:off x="2448" y="1634"/>
                <a:ext cx="762" cy="526"/>
              </a:xfrm>
              <a:custGeom>
                <a:avLst/>
                <a:gdLst>
                  <a:gd name="T0" fmla="*/ 0 w 21460"/>
                  <a:gd name="T1" fmla="*/ 0 h 21525"/>
                  <a:gd name="T2" fmla="*/ 0 w 21460"/>
                  <a:gd name="T3" fmla="*/ 0 h 21525"/>
                  <a:gd name="T4" fmla="*/ 0 w 21460"/>
                  <a:gd name="T5" fmla="*/ 0 h 21525"/>
                  <a:gd name="T6" fmla="*/ 0 60000 65536"/>
                  <a:gd name="T7" fmla="*/ 0 60000 65536"/>
                  <a:gd name="T8" fmla="*/ 0 60000 65536"/>
                  <a:gd name="T9" fmla="*/ 0 w 21460"/>
                  <a:gd name="T10" fmla="*/ 0 h 21525"/>
                  <a:gd name="T11" fmla="*/ 21460 w 21460"/>
                  <a:gd name="T12" fmla="*/ 21525 h 21525"/>
                </a:gdLst>
                <a:ahLst/>
                <a:cxnLst>
                  <a:cxn ang="T6">
                    <a:pos x="T0" y="T1"/>
                  </a:cxn>
                  <a:cxn ang="T7">
                    <a:pos x="T2" y="T3"/>
                  </a:cxn>
                  <a:cxn ang="T8">
                    <a:pos x="T4" y="T5"/>
                  </a:cxn>
                </a:cxnLst>
                <a:rect l="T9" t="T10" r="T11" b="T12"/>
                <a:pathLst>
                  <a:path w="21460" h="21525" fill="none" extrusionOk="0">
                    <a:moveTo>
                      <a:pt x="21460" y="2454"/>
                    </a:moveTo>
                    <a:cubicBezTo>
                      <a:pt x="20290" y="12683"/>
                      <a:pt x="12063" y="20664"/>
                      <a:pt x="1803" y="21524"/>
                    </a:cubicBezTo>
                  </a:path>
                  <a:path w="21460" h="21525" stroke="0" extrusionOk="0">
                    <a:moveTo>
                      <a:pt x="21460" y="2454"/>
                    </a:moveTo>
                    <a:cubicBezTo>
                      <a:pt x="20290" y="12683"/>
                      <a:pt x="12063" y="20664"/>
                      <a:pt x="1803" y="21524"/>
                    </a:cubicBezTo>
                    <a:lnTo>
                      <a:pt x="0"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0" name="Arc 26"/>
              <p:cNvSpPr>
                <a:spLocks/>
              </p:cNvSpPr>
              <p:nvPr/>
            </p:nvSpPr>
            <p:spPr bwMode="auto">
              <a:xfrm flipH="1" flipV="1">
                <a:off x="3210" y="1634"/>
                <a:ext cx="762" cy="526"/>
              </a:xfrm>
              <a:custGeom>
                <a:avLst/>
                <a:gdLst>
                  <a:gd name="T0" fmla="*/ 0 w 21436"/>
                  <a:gd name="T1" fmla="*/ 0 h 21518"/>
                  <a:gd name="T2" fmla="*/ 0 w 21436"/>
                  <a:gd name="T3" fmla="*/ 0 h 21518"/>
                  <a:gd name="T4" fmla="*/ 0 w 21436"/>
                  <a:gd name="T5" fmla="*/ 0 h 21518"/>
                  <a:gd name="T6" fmla="*/ 0 60000 65536"/>
                  <a:gd name="T7" fmla="*/ 0 60000 65536"/>
                  <a:gd name="T8" fmla="*/ 0 60000 65536"/>
                  <a:gd name="T9" fmla="*/ 0 w 21436"/>
                  <a:gd name="T10" fmla="*/ 0 h 21518"/>
                  <a:gd name="T11" fmla="*/ 21436 w 21436"/>
                  <a:gd name="T12" fmla="*/ 21518 h 21518"/>
                </a:gdLst>
                <a:ahLst/>
                <a:cxnLst>
                  <a:cxn ang="T6">
                    <a:pos x="T0" y="T1"/>
                  </a:cxn>
                  <a:cxn ang="T7">
                    <a:pos x="T2" y="T3"/>
                  </a:cxn>
                  <a:cxn ang="T8">
                    <a:pos x="T4" y="T5"/>
                  </a:cxn>
                </a:cxnLst>
                <a:rect l="T9" t="T10" r="T11" b="T12"/>
                <a:pathLst>
                  <a:path w="21436" h="21518" fill="none" extrusionOk="0">
                    <a:moveTo>
                      <a:pt x="19552" y="21517"/>
                    </a:moveTo>
                    <a:cubicBezTo>
                      <a:pt x="9403" y="20629"/>
                      <a:pt x="1254" y="12770"/>
                      <a:pt x="0" y="2659"/>
                    </a:cubicBezTo>
                  </a:path>
                  <a:path w="21436" h="21518" stroke="0" extrusionOk="0">
                    <a:moveTo>
                      <a:pt x="19552" y="21517"/>
                    </a:moveTo>
                    <a:cubicBezTo>
                      <a:pt x="9403" y="20629"/>
                      <a:pt x="1254" y="12770"/>
                      <a:pt x="0" y="2659"/>
                    </a:cubicBezTo>
                    <a:lnTo>
                      <a:pt x="21436"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1" name="Arc 27"/>
              <p:cNvSpPr>
                <a:spLocks/>
              </p:cNvSpPr>
              <p:nvPr/>
            </p:nvSpPr>
            <p:spPr bwMode="auto">
              <a:xfrm flipH="1" flipV="1">
                <a:off x="3210" y="2159"/>
                <a:ext cx="766" cy="525"/>
              </a:xfrm>
              <a:custGeom>
                <a:avLst/>
                <a:gdLst>
                  <a:gd name="T0" fmla="*/ 0 w 21577"/>
                  <a:gd name="T1" fmla="*/ 0 h 21508"/>
                  <a:gd name="T2" fmla="*/ 0 w 21577"/>
                  <a:gd name="T3" fmla="*/ 0 h 21508"/>
                  <a:gd name="T4" fmla="*/ 0 w 21577"/>
                  <a:gd name="T5" fmla="*/ 0 h 21508"/>
                  <a:gd name="T6" fmla="*/ 0 60000 65536"/>
                  <a:gd name="T7" fmla="*/ 0 60000 65536"/>
                  <a:gd name="T8" fmla="*/ 0 60000 65536"/>
                  <a:gd name="T9" fmla="*/ 0 w 21577"/>
                  <a:gd name="T10" fmla="*/ 0 h 21508"/>
                  <a:gd name="T11" fmla="*/ 21577 w 21577"/>
                  <a:gd name="T12" fmla="*/ 21508 h 21508"/>
                </a:gdLst>
                <a:ahLst/>
                <a:cxnLst>
                  <a:cxn ang="T6">
                    <a:pos x="T0" y="T1"/>
                  </a:cxn>
                  <a:cxn ang="T7">
                    <a:pos x="T2" y="T3"/>
                  </a:cxn>
                  <a:cxn ang="T8">
                    <a:pos x="T4" y="T5"/>
                  </a:cxn>
                </a:cxnLst>
                <a:rect l="T9" t="T10" r="T11" b="T12"/>
                <a:pathLst>
                  <a:path w="21577" h="21508" fill="none" extrusionOk="0">
                    <a:moveTo>
                      <a:pt x="-1" y="20512"/>
                    </a:moveTo>
                    <a:cubicBezTo>
                      <a:pt x="496" y="9746"/>
                      <a:pt x="8853" y="993"/>
                      <a:pt x="19585" y="0"/>
                    </a:cubicBezTo>
                  </a:path>
                  <a:path w="21577" h="21508" stroke="0" extrusionOk="0">
                    <a:moveTo>
                      <a:pt x="-1" y="20512"/>
                    </a:moveTo>
                    <a:cubicBezTo>
                      <a:pt x="496" y="9746"/>
                      <a:pt x="8853" y="993"/>
                      <a:pt x="19585" y="0"/>
                    </a:cubicBezTo>
                    <a:lnTo>
                      <a:pt x="21577" y="21508"/>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grpSp>
      </p:grpSp>
      <p:cxnSp>
        <p:nvCxnSpPr>
          <p:cNvPr id="42" name="AutoShape 34"/>
          <p:cNvCxnSpPr>
            <a:cxnSpLocks noChangeShapeType="1"/>
          </p:cNvCxnSpPr>
          <p:nvPr/>
        </p:nvCxnSpPr>
        <p:spPr bwMode="auto">
          <a:xfrm>
            <a:off x="6553200" y="2819403"/>
            <a:ext cx="0" cy="365125"/>
          </a:xfrm>
          <a:prstGeom prst="straightConnector1">
            <a:avLst/>
          </a:prstGeom>
          <a:noFill/>
          <a:ln w="635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sp>
        <p:nvSpPr>
          <p:cNvPr id="43" name="Oval 42"/>
          <p:cNvSpPr/>
          <p:nvPr/>
        </p:nvSpPr>
        <p:spPr>
          <a:xfrm>
            <a:off x="1752600" y="457200"/>
            <a:ext cx="8915400" cy="91440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chemeClr val="tx1"/>
              </a:solidFill>
            </a:endParaRPr>
          </a:p>
        </p:txBody>
      </p:sp>
      <p:cxnSp>
        <p:nvCxnSpPr>
          <p:cNvPr id="44" name="Straight Connector 43"/>
          <p:cNvCxnSpPr/>
          <p:nvPr/>
        </p:nvCxnSpPr>
        <p:spPr>
          <a:xfrm>
            <a:off x="2209800" y="914400"/>
            <a:ext cx="807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3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67231" y="769249"/>
            <a:ext cx="7538084"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a:t>
            </a:r>
            <a:r>
              <a:rPr lang="en-US" sz="3600" b="1" spc="-15" dirty="0"/>
              <a:t> (REKN)</a:t>
            </a:r>
            <a:r>
              <a:rPr sz="3600" b="1" spc="-15" dirty="0"/>
              <a:t> </a:t>
            </a:r>
            <a:r>
              <a:rPr lang="en-US" sz="3600" b="1" spc="-15" dirty="0"/>
              <a:t>Population Model</a:t>
            </a:r>
            <a:endParaRPr sz="3200" b="1" dirty="0"/>
          </a:p>
        </p:txBody>
      </p:sp>
      <p:sp>
        <p:nvSpPr>
          <p:cNvPr id="9" name="object 9"/>
          <p:cNvSpPr txBox="1"/>
          <p:nvPr/>
        </p:nvSpPr>
        <p:spPr>
          <a:xfrm>
            <a:off x="704850" y="1962651"/>
            <a:ext cx="10953750" cy="3895938"/>
          </a:xfrm>
          <a:prstGeom prst="rect">
            <a:avLst/>
          </a:prstGeom>
        </p:spPr>
        <p:txBody>
          <a:bodyPr vert="horz" wrap="square" lIns="0" tIns="12700" rIns="0" bIns="0" rtlCol="0">
            <a:spAutoFit/>
          </a:bodyPr>
          <a:lstStyle/>
          <a:p>
            <a:pPr marL="12700">
              <a:spcBef>
                <a:spcPts val="100"/>
              </a:spcBef>
            </a:pPr>
            <a:r>
              <a:rPr sz="2800" b="1" spc="-10" dirty="0">
                <a:latin typeface="Calibri"/>
                <a:cs typeface="Calibri"/>
              </a:rPr>
              <a:t>Three components</a:t>
            </a:r>
            <a:r>
              <a:rPr sz="2800" b="1" dirty="0">
                <a:latin typeface="Calibri"/>
                <a:cs typeface="Calibri"/>
              </a:rPr>
              <a:t>:</a:t>
            </a:r>
            <a:endParaRPr lang="en-US" sz="2800" b="1" dirty="0">
              <a:latin typeface="Calibri"/>
              <a:cs typeface="Calibri"/>
            </a:endParaRPr>
          </a:p>
          <a:p>
            <a:pPr marL="12700">
              <a:spcBef>
                <a:spcPts val="100"/>
              </a:spcBef>
            </a:pPr>
            <a:endParaRPr sz="2800" dirty="0">
              <a:latin typeface="Calibri"/>
              <a:cs typeface="Calibri"/>
            </a:endParaRPr>
          </a:p>
          <a:p>
            <a:pPr marL="297815" marR="239395" indent="-285750">
              <a:buFont typeface="Arial"/>
              <a:buChar char="•"/>
              <a:tabLst>
                <a:tab pos="297815" algn="l"/>
                <a:tab pos="298450" algn="l"/>
              </a:tabLst>
            </a:pPr>
            <a:r>
              <a:rPr sz="2800" i="1" spc="-10" dirty="0">
                <a:latin typeface="Calibri"/>
                <a:cs typeface="Calibri"/>
              </a:rPr>
              <a:t>Mark-</a:t>
            </a:r>
            <a:r>
              <a:rPr sz="2800" i="1" spc="-10" dirty="0" err="1">
                <a:latin typeface="Calibri"/>
                <a:cs typeface="Calibri"/>
              </a:rPr>
              <a:t>resight</a:t>
            </a:r>
            <a:r>
              <a:rPr sz="2800" i="1" spc="-10" dirty="0">
                <a:latin typeface="Calibri"/>
                <a:cs typeface="Calibri"/>
              </a:rPr>
              <a:t> </a:t>
            </a:r>
            <a:r>
              <a:rPr sz="2800" i="1" spc="-5" dirty="0">
                <a:latin typeface="Calibri"/>
                <a:cs typeface="Calibri"/>
              </a:rPr>
              <a:t>model</a:t>
            </a:r>
            <a:r>
              <a:rPr lang="en-US" sz="2800" i="1" spc="-5" dirty="0">
                <a:latin typeface="Calibri"/>
                <a:cs typeface="Calibri"/>
              </a:rPr>
              <a:t> </a:t>
            </a:r>
            <a:r>
              <a:rPr sz="2800" i="1" spc="-5" dirty="0">
                <a:latin typeface="Calibri"/>
                <a:cs typeface="Calibri"/>
              </a:rPr>
              <a:t>–  </a:t>
            </a:r>
            <a:r>
              <a:rPr sz="2800" spc="-15" dirty="0">
                <a:latin typeface="Calibri"/>
                <a:cs typeface="Calibri"/>
              </a:rPr>
              <a:t>estimates </a:t>
            </a:r>
            <a:r>
              <a:rPr sz="2800" spc="-5" dirty="0">
                <a:latin typeface="Calibri"/>
                <a:cs typeface="Calibri"/>
              </a:rPr>
              <a:t>survival </a:t>
            </a:r>
            <a:r>
              <a:rPr sz="2800" spc="-10" dirty="0">
                <a:latin typeface="Calibri"/>
                <a:cs typeface="Calibri"/>
              </a:rPr>
              <a:t>probability </a:t>
            </a:r>
            <a:r>
              <a:rPr sz="2800" spc="-5" dirty="0">
                <a:latin typeface="Calibri"/>
                <a:cs typeface="Calibri"/>
              </a:rPr>
              <a:t>and </a:t>
            </a:r>
            <a:r>
              <a:rPr sz="2800" spc="-10" dirty="0">
                <a:latin typeface="Calibri"/>
                <a:cs typeface="Calibri"/>
              </a:rPr>
              <a:t>site </a:t>
            </a:r>
            <a:r>
              <a:rPr sz="2800" spc="-5" dirty="0">
                <a:latin typeface="Calibri"/>
                <a:cs typeface="Calibri"/>
              </a:rPr>
              <a:t>use while </a:t>
            </a:r>
            <a:r>
              <a:rPr sz="2800" spc="-10" dirty="0">
                <a:latin typeface="Calibri"/>
                <a:cs typeface="Calibri"/>
              </a:rPr>
              <a:t>accounting </a:t>
            </a:r>
            <a:r>
              <a:rPr sz="2800" spc="-25" dirty="0">
                <a:latin typeface="Calibri"/>
                <a:cs typeface="Calibri"/>
              </a:rPr>
              <a:t>for </a:t>
            </a:r>
            <a:r>
              <a:rPr sz="2800" spc="-15" dirty="0">
                <a:latin typeface="Calibri"/>
                <a:cs typeface="Calibri"/>
              </a:rPr>
              <a:t>imperfect </a:t>
            </a:r>
            <a:r>
              <a:rPr sz="2800" spc="-10" dirty="0">
                <a:latin typeface="Calibri"/>
                <a:cs typeface="Calibri"/>
              </a:rPr>
              <a:t>detection</a:t>
            </a:r>
            <a:r>
              <a:rPr lang="en-US" sz="2800" spc="-10" dirty="0">
                <a:latin typeface="Calibri"/>
                <a:cs typeface="Calibri"/>
              </a:rPr>
              <a:t> using mark-</a:t>
            </a:r>
            <a:r>
              <a:rPr lang="en-US" sz="2800" spc="-10" dirty="0" err="1">
                <a:latin typeface="Calibri"/>
                <a:cs typeface="Calibri"/>
              </a:rPr>
              <a:t>resight</a:t>
            </a:r>
            <a:r>
              <a:rPr lang="en-US" sz="2800" spc="-10" dirty="0">
                <a:latin typeface="Calibri"/>
                <a:cs typeface="Calibri"/>
              </a:rPr>
              <a:t> data</a:t>
            </a:r>
            <a:r>
              <a:rPr sz="2800" spc="-10" dirty="0">
                <a:latin typeface="Calibri"/>
                <a:cs typeface="Calibri"/>
              </a:rPr>
              <a:t> </a:t>
            </a:r>
            <a:r>
              <a:rPr sz="2800" spc="-5" dirty="0">
                <a:latin typeface="Calibri"/>
                <a:cs typeface="Calibri"/>
              </a:rPr>
              <a:t>(2005-2018</a:t>
            </a:r>
            <a:r>
              <a:rPr sz="2800" spc="-15" dirty="0">
                <a:latin typeface="Calibri"/>
                <a:cs typeface="Calibri"/>
              </a:rPr>
              <a:t>)</a:t>
            </a:r>
            <a:endParaRPr lang="en-US" sz="2800" spc="-15" dirty="0">
              <a:latin typeface="Calibri"/>
              <a:cs typeface="Calibri"/>
            </a:endParaRPr>
          </a:p>
          <a:p>
            <a:pPr marL="297815" marR="239395" indent="-285750">
              <a:buFont typeface="Arial"/>
              <a:buChar char="•"/>
              <a:tabLst>
                <a:tab pos="297815" algn="l"/>
                <a:tab pos="298450" algn="l"/>
              </a:tabLst>
            </a:pPr>
            <a:endParaRPr sz="2750" dirty="0">
              <a:latin typeface="Calibri"/>
              <a:cs typeface="Calibri"/>
            </a:endParaRPr>
          </a:p>
          <a:p>
            <a:pPr marL="298450" marR="5080" indent="-285750">
              <a:buFont typeface="Arial"/>
              <a:buChar char="•"/>
              <a:tabLst>
                <a:tab pos="297815" algn="l"/>
                <a:tab pos="298450" algn="l"/>
              </a:tabLst>
            </a:pPr>
            <a:r>
              <a:rPr sz="2800" i="1" spc="-10" dirty="0">
                <a:latin typeface="Calibri"/>
                <a:cs typeface="Calibri"/>
              </a:rPr>
              <a:t>Count </a:t>
            </a:r>
            <a:r>
              <a:rPr sz="2800" i="1" spc="-5" dirty="0">
                <a:latin typeface="Calibri"/>
                <a:cs typeface="Calibri"/>
              </a:rPr>
              <a:t>model</a:t>
            </a:r>
            <a:r>
              <a:rPr lang="en-US" sz="2800" i="1" spc="-5" dirty="0">
                <a:latin typeface="Calibri"/>
                <a:cs typeface="Calibri"/>
              </a:rPr>
              <a:t> </a:t>
            </a:r>
            <a:r>
              <a:rPr sz="2800" i="1" spc="-10" dirty="0">
                <a:latin typeface="Calibri"/>
                <a:cs typeface="Calibri"/>
              </a:rPr>
              <a:t>–</a:t>
            </a:r>
            <a:r>
              <a:rPr lang="en-US" sz="2800" i="1" spc="-10" dirty="0">
                <a:latin typeface="Calibri"/>
                <a:cs typeface="Calibri"/>
              </a:rPr>
              <a:t> </a:t>
            </a:r>
            <a:r>
              <a:rPr sz="2800" spc="-10" dirty="0">
                <a:latin typeface="Calibri"/>
                <a:cs typeface="Calibri"/>
              </a:rPr>
              <a:t>estimates </a:t>
            </a:r>
            <a:r>
              <a:rPr lang="el-GR" sz="2800" spc="-20" dirty="0">
                <a:cs typeface="Calibri"/>
              </a:rPr>
              <a:t>Δ</a:t>
            </a:r>
            <a:r>
              <a:rPr lang="en-US" sz="2800" spc="-10" dirty="0">
                <a:cs typeface="Calibri"/>
              </a:rPr>
              <a:t>N </a:t>
            </a:r>
            <a:r>
              <a:rPr sz="2800" spc="-5" dirty="0">
                <a:latin typeface="Calibri"/>
                <a:cs typeface="Calibri"/>
              </a:rPr>
              <a:t>among </a:t>
            </a:r>
            <a:r>
              <a:rPr sz="2800" spc="-20" dirty="0">
                <a:latin typeface="Calibri"/>
                <a:cs typeface="Calibri"/>
              </a:rPr>
              <a:t>years </a:t>
            </a:r>
            <a:r>
              <a:rPr lang="en-US" sz="2800" spc="-20" dirty="0">
                <a:latin typeface="Calibri"/>
                <a:cs typeface="Calibri"/>
              </a:rPr>
              <a:t>based on </a:t>
            </a:r>
            <a:r>
              <a:rPr lang="en-US" sz="2800" spc="-5" dirty="0">
                <a:latin typeface="Calibri"/>
                <a:cs typeface="Calibri"/>
              </a:rPr>
              <a:t>a</a:t>
            </a:r>
            <a:r>
              <a:rPr sz="2800" spc="-5" dirty="0">
                <a:latin typeface="Calibri"/>
                <a:cs typeface="Calibri"/>
              </a:rPr>
              <a:t>erial </a:t>
            </a:r>
            <a:r>
              <a:rPr sz="2800" spc="-15" dirty="0">
                <a:latin typeface="Calibri"/>
                <a:cs typeface="Calibri"/>
              </a:rPr>
              <a:t>count </a:t>
            </a:r>
            <a:r>
              <a:rPr sz="2800" spc="-20" dirty="0">
                <a:latin typeface="Calibri"/>
                <a:cs typeface="Calibri"/>
              </a:rPr>
              <a:t>data </a:t>
            </a:r>
            <a:endParaRPr lang="en-US" sz="2800" spc="-20" dirty="0">
              <a:latin typeface="Calibri"/>
              <a:cs typeface="Calibri"/>
            </a:endParaRPr>
          </a:p>
          <a:p>
            <a:pPr marL="298450" marR="5080" indent="-285750">
              <a:buFont typeface="Arial"/>
              <a:buChar char="•"/>
              <a:tabLst>
                <a:tab pos="297815" algn="l"/>
                <a:tab pos="298450" algn="l"/>
              </a:tabLst>
            </a:pPr>
            <a:endParaRPr lang="en-US" sz="2800" spc="-20" dirty="0">
              <a:latin typeface="Calibri"/>
              <a:cs typeface="Calibri"/>
            </a:endParaRPr>
          </a:p>
          <a:p>
            <a:pPr marL="298450" marR="5080" indent="-285750">
              <a:buFont typeface="Arial"/>
              <a:buChar char="•"/>
              <a:tabLst>
                <a:tab pos="297815" algn="l"/>
                <a:tab pos="298450" algn="l"/>
              </a:tabLst>
            </a:pPr>
            <a:r>
              <a:rPr lang="en-US" sz="2800" i="1" spc="-5" dirty="0">
                <a:latin typeface="Calibri"/>
                <a:cs typeface="Calibri"/>
              </a:rPr>
              <a:t>M</a:t>
            </a:r>
            <a:r>
              <a:rPr sz="2800" i="1" spc="-5" dirty="0">
                <a:latin typeface="Calibri"/>
                <a:cs typeface="Calibri"/>
              </a:rPr>
              <a:t>atrix population model</a:t>
            </a:r>
            <a:r>
              <a:rPr lang="en-US" sz="2800" i="1"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describes the underlying </a:t>
            </a:r>
            <a:r>
              <a:rPr sz="2800" spc="-10" dirty="0">
                <a:latin typeface="Calibri"/>
                <a:cs typeface="Calibri"/>
              </a:rPr>
              <a:t>population </a:t>
            </a:r>
            <a:r>
              <a:rPr sz="2800" spc="-5" dirty="0">
                <a:latin typeface="Calibri"/>
                <a:cs typeface="Calibri"/>
              </a:rPr>
              <a:t>dynamics </a:t>
            </a:r>
            <a:r>
              <a:rPr sz="2800" spc="-10" dirty="0">
                <a:latin typeface="Calibri"/>
                <a:cs typeface="Calibri"/>
              </a:rPr>
              <a:t>that </a:t>
            </a:r>
            <a:r>
              <a:rPr sz="2800" spc="-5" dirty="0">
                <a:latin typeface="Calibri"/>
                <a:cs typeface="Calibri"/>
              </a:rPr>
              <a:t>link survival and </a:t>
            </a:r>
            <a:r>
              <a:rPr sz="2800" spc="-10" dirty="0">
                <a:latin typeface="Calibri"/>
                <a:cs typeface="Calibri"/>
              </a:rPr>
              <a:t>recruitment </a:t>
            </a:r>
            <a:r>
              <a:rPr sz="2800" spc="-20" dirty="0">
                <a:latin typeface="Calibri"/>
                <a:cs typeface="Calibri"/>
              </a:rPr>
              <a:t>to </a:t>
            </a:r>
            <a:r>
              <a:rPr lang="el-GR" sz="2800" spc="-20" dirty="0">
                <a:latin typeface="Calibri"/>
                <a:cs typeface="Calibri"/>
              </a:rPr>
              <a:t>Δ</a:t>
            </a:r>
            <a:r>
              <a:rPr lang="en-US" sz="2800" spc="-10" dirty="0">
                <a:latin typeface="Calibri"/>
                <a:cs typeface="Calibri"/>
              </a:rPr>
              <a:t>N</a:t>
            </a:r>
            <a:endParaRPr sz="2800" dirty="0">
              <a:latin typeface="Calibri"/>
              <a:cs typeface="Calibri"/>
            </a:endParaRPr>
          </a:p>
        </p:txBody>
      </p:sp>
    </p:spTree>
    <p:extLst>
      <p:ext uri="{BB962C8B-B14F-4D97-AF65-F5344CB8AC3E}">
        <p14:creationId xmlns:p14="http://schemas.microsoft.com/office/powerpoint/2010/main" val="1589865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F74E-8FCE-C002-D8E2-3627ABDA2337}"/>
              </a:ext>
            </a:extLst>
          </p:cNvPr>
          <p:cNvSpPr>
            <a:spLocks noGrp="1"/>
          </p:cNvSpPr>
          <p:nvPr>
            <p:ph type="title"/>
          </p:nvPr>
        </p:nvSpPr>
        <p:spPr/>
        <p:txBody>
          <a:bodyPr/>
          <a:lstStyle/>
          <a:p>
            <a:r>
              <a:rPr lang="en-US" dirty="0"/>
              <a:t>A job for population models</a:t>
            </a:r>
          </a:p>
        </p:txBody>
      </p:sp>
      <p:sp>
        <p:nvSpPr>
          <p:cNvPr id="3" name="Content Placeholder 2">
            <a:extLst>
              <a:ext uri="{FF2B5EF4-FFF2-40B4-BE49-F238E27FC236}">
                <a16:creationId xmlns:a16="http://schemas.microsoft.com/office/drawing/2014/main" id="{4A781AE6-4814-E066-E55F-9956C5544EF3}"/>
              </a:ext>
            </a:extLst>
          </p:cNvPr>
          <p:cNvSpPr>
            <a:spLocks noGrp="1"/>
          </p:cNvSpPr>
          <p:nvPr>
            <p:ph idx="1"/>
          </p:nvPr>
        </p:nvSpPr>
        <p:spPr/>
        <p:txBody>
          <a:bodyPr/>
          <a:lstStyle/>
          <a:p>
            <a:r>
              <a:rPr lang="en-US" dirty="0"/>
              <a:t>Two simulation models</a:t>
            </a:r>
          </a:p>
          <a:p>
            <a:pPr lvl="1"/>
            <a:r>
              <a:rPr lang="en-US" dirty="0"/>
              <a:t>Horseshoe Crab population dynamics under various harvest scenarios</a:t>
            </a:r>
          </a:p>
          <a:p>
            <a:pPr lvl="1"/>
            <a:r>
              <a:rPr lang="en-US" dirty="0"/>
              <a:t>Red Knot population dynamics </a:t>
            </a:r>
          </a:p>
          <a:p>
            <a:pPr lvl="2"/>
            <a:r>
              <a:rPr lang="en-US" dirty="0"/>
              <a:t>Key parameters modeled as a function of female horseshoe crab abundance</a:t>
            </a:r>
          </a:p>
          <a:p>
            <a:pPr lvl="3"/>
            <a:r>
              <a:rPr lang="en-US" dirty="0"/>
              <a:t>Adult survival is higher in years with more female horseshoe crabs!</a:t>
            </a:r>
          </a:p>
          <a:p>
            <a:pPr lvl="1"/>
            <a:r>
              <a:rPr lang="en-US" dirty="0"/>
              <a:t>Models fitted using all available data sources</a:t>
            </a:r>
          </a:p>
          <a:p>
            <a:r>
              <a:rPr lang="en-US" dirty="0"/>
              <a:t>Run both models for many years into the future and try to develop a harvest strategy that optimizes management goals!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134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6866" y="586694"/>
            <a:ext cx="9530334" cy="57569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52492" y="73614"/>
            <a:ext cx="5429250" cy="513080"/>
          </a:xfrm>
          <a:prstGeom prst="rect">
            <a:avLst/>
          </a:prstGeom>
        </p:spPr>
        <p:txBody>
          <a:bodyPr vert="horz" wrap="square" lIns="0" tIns="12065" rIns="0" bIns="0" rtlCol="0" anchor="ctr">
            <a:spAutoFit/>
          </a:bodyPr>
          <a:lstStyle/>
          <a:p>
            <a:pPr marL="12700">
              <a:lnSpc>
                <a:spcPct val="100000"/>
              </a:lnSpc>
              <a:spcBef>
                <a:spcPts val="95"/>
              </a:spcBef>
            </a:pPr>
            <a:r>
              <a:rPr sz="3200" spc="-15" dirty="0">
                <a:solidFill>
                  <a:srgbClr val="FFFFFF"/>
                </a:solidFill>
              </a:rPr>
              <a:t>Revised </a:t>
            </a:r>
            <a:r>
              <a:rPr sz="3200" spc="-5" dirty="0">
                <a:solidFill>
                  <a:srgbClr val="FFFFFF"/>
                </a:solidFill>
              </a:rPr>
              <a:t>ARM </a:t>
            </a:r>
            <a:r>
              <a:rPr sz="3200" spc="-10" dirty="0">
                <a:solidFill>
                  <a:srgbClr val="FFFFFF"/>
                </a:solidFill>
              </a:rPr>
              <a:t>Conceptual</a:t>
            </a:r>
            <a:r>
              <a:rPr sz="3200" spc="25" dirty="0">
                <a:solidFill>
                  <a:srgbClr val="FFFFFF"/>
                </a:solidFill>
              </a:rPr>
              <a:t> </a:t>
            </a:r>
            <a:r>
              <a:rPr sz="3200" spc="-10" dirty="0">
                <a:solidFill>
                  <a:srgbClr val="FFFFFF"/>
                </a:solidFill>
              </a:rPr>
              <a:t>Model</a:t>
            </a:r>
            <a:endParaRPr sz="3200"/>
          </a:p>
        </p:txBody>
      </p:sp>
      <p:sp>
        <p:nvSpPr>
          <p:cNvPr id="4" name="object 13"/>
          <p:cNvSpPr/>
          <p:nvPr/>
        </p:nvSpPr>
        <p:spPr>
          <a:xfrm>
            <a:off x="344424" y="1190985"/>
            <a:ext cx="2012442" cy="1133116"/>
          </a:xfrm>
          <a:prstGeom prst="rect">
            <a:avLst/>
          </a:prstGeom>
          <a:blipFill>
            <a:blip r:embed="rId3" cstate="print"/>
            <a:stretch>
              <a:fillRect/>
            </a:stretch>
          </a:blipFill>
        </p:spPr>
        <p:txBody>
          <a:bodyPr wrap="square" lIns="0" tIns="0" rIns="0" bIns="0" rtlCol="0"/>
          <a:lstStyle/>
          <a:p>
            <a:endParaRPr/>
          </a:p>
        </p:txBody>
      </p:sp>
      <p:pic>
        <p:nvPicPr>
          <p:cNvPr id="5"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19" t="22554" r="14103" b="32405"/>
          <a:stretch/>
        </p:blipFill>
        <p:spPr bwMode="auto">
          <a:xfrm>
            <a:off x="344424" y="4457700"/>
            <a:ext cx="1402736"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76405" y="618563"/>
            <a:ext cx="10809961"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CMSA </a:t>
            </a:r>
            <a:r>
              <a:rPr sz="3600" b="1" spc="-10" dirty="0"/>
              <a:t>Results </a:t>
            </a:r>
            <a:r>
              <a:rPr lang="en-US" sz="3600" b="1" spc="-5" dirty="0"/>
              <a:t>–</a:t>
            </a:r>
            <a:r>
              <a:rPr sz="3600" b="1" spc="-5" dirty="0"/>
              <a:t> </a:t>
            </a:r>
            <a:r>
              <a:rPr sz="3600" b="1" spc="-15" dirty="0"/>
              <a:t>Female</a:t>
            </a:r>
            <a:r>
              <a:rPr lang="en-US" sz="3600" b="1" spc="-15" dirty="0"/>
              <a:t> Horseshoe Crabs</a:t>
            </a:r>
            <a:endParaRPr sz="3600" b="1" dirty="0"/>
          </a:p>
        </p:txBody>
      </p:sp>
      <p:sp>
        <p:nvSpPr>
          <p:cNvPr id="6" name="object 6"/>
          <p:cNvSpPr/>
          <p:nvPr/>
        </p:nvSpPr>
        <p:spPr>
          <a:xfrm>
            <a:off x="414704" y="2393618"/>
            <a:ext cx="5348596" cy="305652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32581" y="2393618"/>
            <a:ext cx="5371137" cy="305652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321165" y="1769424"/>
            <a:ext cx="2471650"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Primiparous</a:t>
            </a:r>
            <a:r>
              <a:rPr sz="2400" spc="-80" dirty="0">
                <a:latin typeface="Calibri"/>
                <a:cs typeface="Calibri"/>
              </a:rPr>
              <a:t> </a:t>
            </a:r>
            <a:r>
              <a:rPr sz="2400" spc="-5" dirty="0">
                <a:latin typeface="Calibri"/>
                <a:cs typeface="Calibri"/>
              </a:rPr>
              <a:t>(R)</a:t>
            </a:r>
            <a:endParaRPr sz="2400" dirty="0">
              <a:latin typeface="Calibri"/>
              <a:cs typeface="Calibri"/>
            </a:endParaRPr>
          </a:p>
        </p:txBody>
      </p:sp>
      <p:sp>
        <p:nvSpPr>
          <p:cNvPr id="9" name="object 9"/>
          <p:cNvSpPr txBox="1"/>
          <p:nvPr/>
        </p:nvSpPr>
        <p:spPr>
          <a:xfrm>
            <a:off x="8057848" y="1769424"/>
            <a:ext cx="2533952"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Multiparous</a:t>
            </a:r>
            <a:r>
              <a:rPr sz="2400" spc="-70" dirty="0">
                <a:latin typeface="Calibri"/>
                <a:cs typeface="Calibri"/>
              </a:rPr>
              <a:t> </a:t>
            </a:r>
            <a:r>
              <a:rPr sz="2400" dirty="0">
                <a:latin typeface="Calibri"/>
                <a:cs typeface="Calibri"/>
              </a:rPr>
              <a:t>(N)</a:t>
            </a:r>
          </a:p>
        </p:txBody>
      </p:sp>
    </p:spTree>
    <p:extLst>
      <p:ext uri="{BB962C8B-B14F-4D97-AF65-F5344CB8AC3E}">
        <p14:creationId xmlns:p14="http://schemas.microsoft.com/office/powerpoint/2010/main" val="243430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9666</TotalTime>
  <Words>2584</Words>
  <Application>Microsoft Office PowerPoint</Application>
  <PresentationFormat>Widescreen</PresentationFormat>
  <Paragraphs>387</Paragraphs>
  <Slides>68</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6" baseType="lpstr">
      <vt:lpstr>MS PGothic</vt:lpstr>
      <vt:lpstr>Arial</vt:lpstr>
      <vt:lpstr>Calibri</vt:lpstr>
      <vt:lpstr>Calibri Light</vt:lpstr>
      <vt:lpstr>Cambria Math</vt:lpstr>
      <vt:lpstr>Times New Roman</vt:lpstr>
      <vt:lpstr>Office Theme</vt:lpstr>
      <vt:lpstr>SPW 6.0 Graph</vt:lpstr>
      <vt:lpstr>Case study: Red Knots and Horseshoe Crabs</vt:lpstr>
      <vt:lpstr>Atlantic States Marine Fisheries Commission (ASMFC). 2021. Revision to the Framework for Adaptive Management of Horseshoe Crab Harvest in the Delaware Bay Inclusive of Red Knot Conservation. Arlington, VA. 302 pp.   http://www.asmfc.org/species/horseshoe-crab</vt:lpstr>
      <vt:lpstr>PowerPoint Presentation</vt:lpstr>
      <vt:lpstr>PowerPoint Presentation</vt:lpstr>
      <vt:lpstr>Overview of Changes</vt:lpstr>
      <vt:lpstr>Management History for Horseshoe Crab stock</vt:lpstr>
      <vt:lpstr>A job for population models</vt:lpstr>
      <vt:lpstr>Revised ARM Conceptual Model</vt:lpstr>
      <vt:lpstr>CMSA Results – Female Horseshoe Crabs</vt:lpstr>
      <vt:lpstr>Red Knot IPM – Survival and Recruitment</vt:lpstr>
      <vt:lpstr>Red Knot IPM – Covariate Effects</vt:lpstr>
      <vt:lpstr>Red Knot IPM – Covariate Effects</vt:lpstr>
      <vt:lpstr>Population Projection Models (simulations)</vt:lpstr>
      <vt:lpstr>‘Reward' Function for optimization</vt:lpstr>
      <vt:lpstr>Results: Predicted population sizes</vt:lpstr>
      <vt:lpstr>Results: Predicted population sizes</vt:lpstr>
      <vt:lpstr>Example Harvest Recommendation</vt:lpstr>
      <vt:lpstr>PowerPoint Presentation</vt:lpstr>
      <vt:lpstr>A closer look at the ASMFC Horseshoe Crab management framework</vt:lpstr>
      <vt:lpstr>Red Knot model</vt:lpstr>
      <vt:lpstr>Let’s return to those REKN/HSC relationships…</vt:lpstr>
      <vt:lpstr>PowerPoint Presentation</vt:lpstr>
      <vt:lpstr>Fundamentals of population ecology: exponential growth</vt:lpstr>
      <vt:lpstr>Fundamentals of population ecology: exponential growth</vt:lpstr>
      <vt:lpstr>Age Structure and Stage Structure</vt:lpstr>
      <vt:lpstr>Build a Red Knot population model!</vt:lpstr>
      <vt:lpstr>Two-stage population model for Red Knot:</vt:lpstr>
      <vt:lpstr>Red Knot (REKN) population model specification</vt:lpstr>
      <vt:lpstr>REKN scenario tests (group activity)</vt:lpstr>
      <vt:lpstr>(In class exercise)</vt:lpstr>
      <vt:lpstr>PowerPoint Presentation</vt:lpstr>
      <vt:lpstr>PowerPoint Presentation</vt:lpstr>
      <vt:lpstr>Horseshoe crab model</vt:lpstr>
      <vt:lpstr>Fundamentals of population ecology: stochasticity and uncertainty</vt:lpstr>
      <vt:lpstr>The future is uncertain. Model it anyway!</vt:lpstr>
      <vt:lpstr>Horseshoe crab model specification</vt:lpstr>
      <vt:lpstr>HSC scenario tests (group activity)</vt:lpstr>
      <vt:lpstr>(In class exercise)</vt:lpstr>
      <vt:lpstr>PowerPoint Presentation</vt:lpstr>
      <vt:lpstr>PowerPoint Presentation</vt:lpstr>
      <vt:lpstr>PowerPoint Presentation</vt:lpstr>
      <vt:lpstr>PowerPoint Presentation</vt:lpstr>
      <vt:lpstr>PowerPoint Presentation</vt:lpstr>
      <vt:lpstr>Fundamentals of population ecology (and statistics): error checking</vt:lpstr>
      <vt:lpstr>PowerPoint Presentation</vt:lpstr>
      <vt:lpstr>PowerPoint Presentation</vt:lpstr>
      <vt:lpstr>Estimating demographic rates </vt:lpstr>
      <vt:lpstr>Parameter estimation in the revised ARM</vt:lpstr>
      <vt:lpstr>PowerPoint Presentation</vt:lpstr>
      <vt:lpstr>PowerPoint Presentation</vt:lpstr>
      <vt:lpstr>Let’s discuss!</vt:lpstr>
      <vt:lpstr>Harvest Policy Functions</vt:lpstr>
      <vt:lpstr>Results: Optimal Harvest Policy Functions</vt:lpstr>
      <vt:lpstr>Results: Optimal Harvest Policy Functions</vt:lpstr>
      <vt:lpstr>PowerPoint Presentation</vt:lpstr>
      <vt:lpstr>Aside: mathematics and population ecology</vt:lpstr>
      <vt:lpstr>HSC Population Model:  Catch Multiple Survey Analysis (CMSA)</vt:lpstr>
      <vt:lpstr>Red Knot Integrated Population Model (IPM)</vt:lpstr>
      <vt:lpstr>Fundamentals of Population Ecology: Population Regulation</vt:lpstr>
      <vt:lpstr>Density dependence in the ARM model</vt:lpstr>
      <vt:lpstr>Stochasticity</vt:lpstr>
      <vt:lpstr>Fundamentals of population ecology: Threats to populations</vt:lpstr>
      <vt:lpstr>Fundamentals of Population Ecology: Predator-Prey Dynamics</vt:lpstr>
      <vt:lpstr>Prey-predator dynamics in the ARM</vt:lpstr>
      <vt:lpstr>Modeling Predator-Prey Dynamics</vt:lpstr>
      <vt:lpstr>Generalized prey-predator growth equations</vt:lpstr>
      <vt:lpstr>PowerPoint Presentation</vt:lpstr>
      <vt:lpstr>Red Knot (REKN) Population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 Ecology</dc:title>
  <dc:creator>Hunter, Elizabeth</dc:creator>
  <cp:lastModifiedBy>Shoemaker, Kevin</cp:lastModifiedBy>
  <cp:revision>435</cp:revision>
  <dcterms:created xsi:type="dcterms:W3CDTF">2016-09-20T20:11:05Z</dcterms:created>
  <dcterms:modified xsi:type="dcterms:W3CDTF">2023-04-04T15:40:22Z</dcterms:modified>
</cp:coreProperties>
</file>